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3"/>
    <p:sldId id="260" r:id="rId4"/>
    <p:sldId id="257" r:id="rId5"/>
    <p:sldId id="259" r:id="rId6"/>
    <p:sldId id="266" r:id="rId7"/>
    <p:sldId id="258" r:id="rId8"/>
    <p:sldId id="275" r:id="rId9"/>
    <p:sldId id="261" r:id="rId10"/>
    <p:sldId id="277" r:id="rId11"/>
    <p:sldId id="262" r:id="rId12"/>
    <p:sldId id="283" r:id="rId13"/>
    <p:sldId id="263" r:id="rId14"/>
    <p:sldId id="293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A32525"/>
    <a:srgbClr val="B2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56" d="100"/>
          <a:sy n="56" d="100"/>
        </p:scale>
        <p:origin x="-96" y="-1578"/>
      </p:cViewPr>
      <p:guideLst>
        <p:guide orient="horz" pos="2186"/>
        <p:guide pos="38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5371860" y="15013150"/>
            <a:ext cx="9662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精美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工作总结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www.1ppt.com/xiazai/zongjie/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工作计划：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www.1ppt.com/xiazai/jihua/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商务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www.1ppt.com/moban/shangwu/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个人简历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www.1ppt.com/xiazai/jianli/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毕业答辩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www.1ppt.com/xiazai/dabian/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工作汇报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www.1ppt.com/xiazai/huibao/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0855C-C9CE-404D-9516-02768B0B94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60A2B-FFB5-4C27-AAF9-3D9798C812F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椭圆 7"/>
          <p:cNvSpPr/>
          <p:nvPr/>
        </p:nvSpPr>
        <p:spPr>
          <a:xfrm>
            <a:off x="758063" y="4179028"/>
            <a:ext cx="838386" cy="838386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</a:endParaRPr>
          </a:p>
        </p:txBody>
      </p:sp>
      <p:sp>
        <p:nvSpPr>
          <p:cNvPr id="10" name="PA_矩形 9"/>
          <p:cNvSpPr/>
          <p:nvPr/>
        </p:nvSpPr>
        <p:spPr>
          <a:xfrm>
            <a:off x="-180110" y="1903107"/>
            <a:ext cx="12552220" cy="2275921"/>
          </a:xfrm>
          <a:prstGeom prst="rect">
            <a:avLst/>
          </a:prstGeom>
          <a:solidFill>
            <a:schemeClr val="accent1"/>
          </a:solidFill>
          <a:ln w="381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203200" dist="2032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PA_椭圆 5"/>
          <p:cNvSpPr/>
          <p:nvPr/>
        </p:nvSpPr>
        <p:spPr>
          <a:xfrm>
            <a:off x="3563869" y="3779530"/>
            <a:ext cx="677952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</a:endParaRPr>
          </a:p>
        </p:txBody>
      </p:sp>
      <p:sp>
        <p:nvSpPr>
          <p:cNvPr id="12" name="PA_椭圆 11"/>
          <p:cNvSpPr/>
          <p:nvPr/>
        </p:nvSpPr>
        <p:spPr>
          <a:xfrm>
            <a:off x="-730128" y="2214641"/>
            <a:ext cx="1120554" cy="11205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</a:endParaRPr>
          </a:p>
        </p:txBody>
      </p:sp>
      <p:sp>
        <p:nvSpPr>
          <p:cNvPr id="14" name="PA_椭圆 13"/>
          <p:cNvSpPr/>
          <p:nvPr/>
        </p:nvSpPr>
        <p:spPr>
          <a:xfrm>
            <a:off x="2496203" y="4898492"/>
            <a:ext cx="82260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</a:endParaRPr>
          </a:p>
        </p:txBody>
      </p:sp>
      <p:sp>
        <p:nvSpPr>
          <p:cNvPr id="4" name="PA_椭圆 3"/>
          <p:cNvSpPr/>
          <p:nvPr/>
        </p:nvSpPr>
        <p:spPr>
          <a:xfrm>
            <a:off x="536752" y="1270292"/>
            <a:ext cx="3541550" cy="35415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</a:endParaRPr>
          </a:p>
        </p:txBody>
      </p:sp>
      <p:sp>
        <p:nvSpPr>
          <p:cNvPr id="11" name="PA_文本框 10"/>
          <p:cNvSpPr txBox="1"/>
          <p:nvPr/>
        </p:nvSpPr>
        <p:spPr>
          <a:xfrm>
            <a:off x="962218" y="2275929"/>
            <a:ext cx="2694940" cy="1938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2020</a:t>
            </a:r>
            <a:endParaRPr lang="zh-CN" altLang="en-US" sz="12000" dirty="0">
              <a:solidFill>
                <a:schemeClr val="accent1"/>
              </a:solidFill>
              <a:latin typeface="Agency FB" panose="020B0503020202020204" pitchFamily="34" charset="0"/>
            </a:endParaRPr>
          </a:p>
        </p:txBody>
      </p:sp>
      <p:sp>
        <p:nvSpPr>
          <p:cNvPr id="15" name="PA_文本框 14"/>
          <p:cNvSpPr txBox="1"/>
          <p:nvPr/>
        </p:nvSpPr>
        <p:spPr>
          <a:xfrm>
            <a:off x="4604857" y="2358009"/>
            <a:ext cx="6904454" cy="132207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杭州市城市管理局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年度政府信息公开工作年度报告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PA_任意多边形 5"/>
          <p:cNvSpPr>
            <a:spLocks noEditPoints="1"/>
          </p:cNvSpPr>
          <p:nvPr/>
        </p:nvSpPr>
        <p:spPr bwMode="auto">
          <a:xfrm>
            <a:off x="1919211" y="1503313"/>
            <a:ext cx="776632" cy="855005"/>
          </a:xfrm>
          <a:custGeom>
            <a:avLst/>
            <a:gdLst>
              <a:gd name="T0" fmla="*/ 39171 w 40338"/>
              <a:gd name="T1" fmla="*/ 17975 h 44514"/>
              <a:gd name="T2" fmla="*/ 31480 w 40338"/>
              <a:gd name="T3" fmla="*/ 18114 h 44514"/>
              <a:gd name="T4" fmla="*/ 31970 w 40338"/>
              <a:gd name="T5" fmla="*/ 20308 h 44514"/>
              <a:gd name="T6" fmla="*/ 34786 w 40338"/>
              <a:gd name="T7" fmla="*/ 21008 h 44514"/>
              <a:gd name="T8" fmla="*/ 19218 w 40338"/>
              <a:gd name="T9" fmla="*/ 35978 h 44514"/>
              <a:gd name="T10" fmla="*/ 13120 w 40338"/>
              <a:gd name="T11" fmla="*/ 31755 h 44514"/>
              <a:gd name="T12" fmla="*/ 13763 w 40338"/>
              <a:gd name="T13" fmla="*/ 34765 h 44514"/>
              <a:gd name="T14" fmla="*/ 18610 w 40338"/>
              <a:gd name="T15" fmla="*/ 39010 h 44514"/>
              <a:gd name="T16" fmla="*/ 37211 w 40338"/>
              <a:gd name="T17" fmla="*/ 22237 h 44514"/>
              <a:gd name="T18" fmla="*/ 37608 w 40338"/>
              <a:gd name="T19" fmla="*/ 22034 h 44514"/>
              <a:gd name="T20" fmla="*/ 38028 w 40338"/>
              <a:gd name="T21" fmla="*/ 26003 h 44514"/>
              <a:gd name="T22" fmla="*/ 40331 w 40338"/>
              <a:gd name="T23" fmla="*/ 19129 h 44514"/>
              <a:gd name="T24" fmla="*/ 37232 w 40338"/>
              <a:gd name="T25" fmla="*/ 41570 h 44514"/>
              <a:gd name="T26" fmla="*/ 32125 w 40338"/>
              <a:gd name="T27" fmla="*/ 44514 h 44514"/>
              <a:gd name="T28" fmla="*/ 30742 w 40338"/>
              <a:gd name="T29" fmla="*/ 44514 h 44514"/>
              <a:gd name="T30" fmla="*/ 37232 w 40338"/>
              <a:gd name="T31" fmla="*/ 35868 h 44514"/>
              <a:gd name="T32" fmla="*/ 28582 w 40338"/>
              <a:gd name="T33" fmla="*/ 44514 h 44514"/>
              <a:gd name="T34" fmla="*/ 37232 w 40338"/>
              <a:gd name="T35" fmla="*/ 30938 h 44514"/>
              <a:gd name="T36" fmla="*/ 21497 w 40338"/>
              <a:gd name="T37" fmla="*/ 44514 h 44514"/>
              <a:gd name="T38" fmla="*/ 20114 w 40338"/>
              <a:gd name="T39" fmla="*/ 44514 h 44514"/>
              <a:gd name="T40" fmla="*/ 16571 w 40338"/>
              <a:gd name="T41" fmla="*/ 44514 h 44514"/>
              <a:gd name="T42" fmla="*/ 36918 w 40338"/>
              <a:gd name="T43" fmla="*/ 24168 h 44514"/>
              <a:gd name="T44" fmla="*/ 13028 w 40338"/>
              <a:gd name="T45" fmla="*/ 44514 h 44514"/>
              <a:gd name="T46" fmla="*/ 17828 w 40338"/>
              <a:gd name="T47" fmla="*/ 39800 h 44514"/>
              <a:gd name="T48" fmla="*/ 10869 w 40338"/>
              <a:gd name="T49" fmla="*/ 44514 h 44514"/>
              <a:gd name="T50" fmla="*/ 14231 w 40338"/>
              <a:gd name="T51" fmla="*/ 36226 h 44514"/>
              <a:gd name="T52" fmla="*/ 14926 w 40338"/>
              <a:gd name="T53" fmla="*/ 36915 h 44514"/>
              <a:gd name="T54" fmla="*/ 8036 w 40338"/>
              <a:gd name="T55" fmla="*/ 13168 h 44514"/>
              <a:gd name="T56" fmla="*/ 13521 w 40338"/>
              <a:gd name="T57" fmla="*/ 10752 h 44514"/>
              <a:gd name="T58" fmla="*/ 14682 w 40338"/>
              <a:gd name="T59" fmla="*/ 21323 h 44514"/>
              <a:gd name="T60" fmla="*/ 18235 w 40338"/>
              <a:gd name="T61" fmla="*/ 32196 h 44514"/>
              <a:gd name="T62" fmla="*/ 20591 w 40338"/>
              <a:gd name="T63" fmla="*/ 22982 h 44514"/>
              <a:gd name="T64" fmla="*/ 19247 w 40338"/>
              <a:gd name="T65" fmla="*/ 9016 h 44514"/>
              <a:gd name="T66" fmla="*/ 18603 w 40338"/>
              <a:gd name="T67" fmla="*/ 9655 h 44514"/>
              <a:gd name="T68" fmla="*/ 18303 w 40338"/>
              <a:gd name="T69" fmla="*/ 8503 h 44514"/>
              <a:gd name="T70" fmla="*/ 17469 w 40338"/>
              <a:gd name="T71" fmla="*/ 11845 h 44514"/>
              <a:gd name="T72" fmla="*/ 15413 w 40338"/>
              <a:gd name="T73" fmla="*/ 7505 h 44514"/>
              <a:gd name="T74" fmla="*/ 6227 w 40338"/>
              <a:gd name="T75" fmla="*/ 13074 h 44514"/>
              <a:gd name="T76" fmla="*/ 21214 w 40338"/>
              <a:gd name="T77" fmla="*/ 3144 h 44514"/>
              <a:gd name="T78" fmla="*/ 19135 w 40338"/>
              <a:gd name="T79" fmla="*/ 7307 h 44514"/>
              <a:gd name="T80" fmla="*/ 22634 w 40338"/>
              <a:gd name="T81" fmla="*/ 13300 h 44514"/>
              <a:gd name="T82" fmla="*/ 27720 w 40338"/>
              <a:gd name="T83" fmla="*/ 8718 h 44514"/>
              <a:gd name="T84" fmla="*/ 19976 w 40338"/>
              <a:gd name="T85" fmla="*/ 9832 h 44514"/>
              <a:gd name="T86" fmla="*/ 11809 w 40338"/>
              <a:gd name="T87" fmla="*/ 25425 h 44514"/>
              <a:gd name="T88" fmla="*/ 9318 w 40338"/>
              <a:gd name="T89" fmla="*/ 32741 h 44514"/>
              <a:gd name="T90" fmla="*/ 15426 w 40338"/>
              <a:gd name="T91" fmla="*/ 23037 h 44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0338" h="44514">
                <a:moveTo>
                  <a:pt x="40331" y="19129"/>
                </a:moveTo>
                <a:cubicBezTo>
                  <a:pt x="40330" y="18820"/>
                  <a:pt x="40208" y="18527"/>
                  <a:pt x="39991" y="18312"/>
                </a:cubicBezTo>
                <a:cubicBezTo>
                  <a:pt x="39773" y="18097"/>
                  <a:pt x="39483" y="17975"/>
                  <a:pt x="39171" y="17975"/>
                </a:cubicBezTo>
                <a:lnTo>
                  <a:pt x="31962" y="17998"/>
                </a:lnTo>
                <a:cubicBezTo>
                  <a:pt x="31831" y="18003"/>
                  <a:pt x="31698" y="18031"/>
                  <a:pt x="31536" y="18097"/>
                </a:cubicBezTo>
                <a:cubicBezTo>
                  <a:pt x="31528" y="18097"/>
                  <a:pt x="31486" y="18114"/>
                  <a:pt x="31480" y="18114"/>
                </a:cubicBezTo>
                <a:cubicBezTo>
                  <a:pt x="31072" y="18307"/>
                  <a:pt x="30808" y="18715"/>
                  <a:pt x="30811" y="19156"/>
                </a:cubicBezTo>
                <a:cubicBezTo>
                  <a:pt x="30814" y="19635"/>
                  <a:pt x="31101" y="20054"/>
                  <a:pt x="31545" y="20225"/>
                </a:cubicBezTo>
                <a:cubicBezTo>
                  <a:pt x="31686" y="20281"/>
                  <a:pt x="31826" y="20308"/>
                  <a:pt x="31970" y="20308"/>
                </a:cubicBezTo>
                <a:lnTo>
                  <a:pt x="34491" y="20297"/>
                </a:lnTo>
                <a:cubicBezTo>
                  <a:pt x="34660" y="20297"/>
                  <a:pt x="34811" y="20402"/>
                  <a:pt x="34878" y="20556"/>
                </a:cubicBezTo>
                <a:cubicBezTo>
                  <a:pt x="34941" y="20711"/>
                  <a:pt x="34905" y="20887"/>
                  <a:pt x="34786" y="21008"/>
                </a:cubicBezTo>
                <a:lnTo>
                  <a:pt x="19805" y="35978"/>
                </a:lnTo>
                <a:cubicBezTo>
                  <a:pt x="19723" y="36055"/>
                  <a:pt x="19618" y="36099"/>
                  <a:pt x="19511" y="36099"/>
                </a:cubicBezTo>
                <a:cubicBezTo>
                  <a:pt x="19404" y="36099"/>
                  <a:pt x="19299" y="36061"/>
                  <a:pt x="19218" y="35978"/>
                </a:cubicBezTo>
                <a:lnTo>
                  <a:pt x="14953" y="31738"/>
                </a:lnTo>
                <a:cubicBezTo>
                  <a:pt x="14712" y="31501"/>
                  <a:pt x="14377" y="31363"/>
                  <a:pt x="14039" y="31363"/>
                </a:cubicBezTo>
                <a:cubicBezTo>
                  <a:pt x="13694" y="31363"/>
                  <a:pt x="13370" y="31501"/>
                  <a:pt x="13120" y="31755"/>
                </a:cubicBezTo>
                <a:lnTo>
                  <a:pt x="0" y="44514"/>
                </a:lnTo>
                <a:lnTo>
                  <a:pt x="3751" y="44514"/>
                </a:lnTo>
                <a:lnTo>
                  <a:pt x="13763" y="34765"/>
                </a:lnTo>
                <a:cubicBezTo>
                  <a:pt x="13843" y="34688"/>
                  <a:pt x="13946" y="34655"/>
                  <a:pt x="14049" y="34655"/>
                </a:cubicBezTo>
                <a:cubicBezTo>
                  <a:pt x="14155" y="34655"/>
                  <a:pt x="14261" y="34693"/>
                  <a:pt x="14341" y="34771"/>
                </a:cubicBezTo>
                <a:lnTo>
                  <a:pt x="18610" y="39010"/>
                </a:lnTo>
                <a:cubicBezTo>
                  <a:pt x="18850" y="39254"/>
                  <a:pt x="19183" y="39386"/>
                  <a:pt x="19523" y="39386"/>
                </a:cubicBezTo>
                <a:cubicBezTo>
                  <a:pt x="19869" y="39386"/>
                  <a:pt x="20193" y="39254"/>
                  <a:pt x="20437" y="39006"/>
                </a:cubicBezTo>
                <a:lnTo>
                  <a:pt x="37211" y="22237"/>
                </a:lnTo>
                <a:cubicBezTo>
                  <a:pt x="37224" y="22227"/>
                  <a:pt x="37234" y="22216"/>
                  <a:pt x="37247" y="22205"/>
                </a:cubicBezTo>
                <a:lnTo>
                  <a:pt x="37350" y="22128"/>
                </a:lnTo>
                <a:cubicBezTo>
                  <a:pt x="37426" y="22067"/>
                  <a:pt x="37517" y="22034"/>
                  <a:pt x="37608" y="22034"/>
                </a:cubicBezTo>
                <a:cubicBezTo>
                  <a:pt x="37671" y="22034"/>
                  <a:pt x="37732" y="22050"/>
                  <a:pt x="37789" y="22078"/>
                </a:cubicBezTo>
                <a:cubicBezTo>
                  <a:pt x="37932" y="22144"/>
                  <a:pt x="38023" y="22293"/>
                  <a:pt x="38024" y="22447"/>
                </a:cubicBezTo>
                <a:lnTo>
                  <a:pt x="38028" y="26003"/>
                </a:lnTo>
                <a:cubicBezTo>
                  <a:pt x="38030" y="26644"/>
                  <a:pt x="38548" y="27162"/>
                  <a:pt x="39184" y="27162"/>
                </a:cubicBezTo>
                <a:cubicBezTo>
                  <a:pt x="39819" y="27162"/>
                  <a:pt x="40338" y="26638"/>
                  <a:pt x="40338" y="26003"/>
                </a:cubicBezTo>
                <a:lnTo>
                  <a:pt x="40331" y="19129"/>
                </a:lnTo>
                <a:close/>
                <a:moveTo>
                  <a:pt x="35666" y="44514"/>
                </a:moveTo>
                <a:lnTo>
                  <a:pt x="37232" y="42948"/>
                </a:lnTo>
                <a:lnTo>
                  <a:pt x="37232" y="41570"/>
                </a:lnTo>
                <a:lnTo>
                  <a:pt x="34285" y="44514"/>
                </a:lnTo>
                <a:lnTo>
                  <a:pt x="35666" y="44514"/>
                </a:lnTo>
                <a:close/>
                <a:moveTo>
                  <a:pt x="32125" y="44514"/>
                </a:moveTo>
                <a:lnTo>
                  <a:pt x="37232" y="39408"/>
                </a:lnTo>
                <a:lnTo>
                  <a:pt x="37232" y="38024"/>
                </a:lnTo>
                <a:lnTo>
                  <a:pt x="30742" y="44514"/>
                </a:lnTo>
                <a:lnTo>
                  <a:pt x="32125" y="44514"/>
                </a:lnTo>
                <a:close/>
                <a:moveTo>
                  <a:pt x="28582" y="44514"/>
                </a:moveTo>
                <a:lnTo>
                  <a:pt x="37232" y="35868"/>
                </a:lnTo>
                <a:lnTo>
                  <a:pt x="37232" y="34484"/>
                </a:lnTo>
                <a:lnTo>
                  <a:pt x="27198" y="44514"/>
                </a:lnTo>
                <a:lnTo>
                  <a:pt x="28582" y="44514"/>
                </a:lnTo>
                <a:close/>
                <a:moveTo>
                  <a:pt x="25040" y="44514"/>
                </a:moveTo>
                <a:lnTo>
                  <a:pt x="37232" y="32323"/>
                </a:lnTo>
                <a:lnTo>
                  <a:pt x="37232" y="30938"/>
                </a:lnTo>
                <a:lnTo>
                  <a:pt x="23657" y="44514"/>
                </a:lnTo>
                <a:lnTo>
                  <a:pt x="25040" y="44514"/>
                </a:lnTo>
                <a:close/>
                <a:moveTo>
                  <a:pt x="21497" y="44514"/>
                </a:moveTo>
                <a:lnTo>
                  <a:pt x="37232" y="28777"/>
                </a:lnTo>
                <a:lnTo>
                  <a:pt x="37232" y="27399"/>
                </a:lnTo>
                <a:lnTo>
                  <a:pt x="20114" y="44514"/>
                </a:lnTo>
                <a:lnTo>
                  <a:pt x="21497" y="44514"/>
                </a:lnTo>
                <a:close/>
                <a:moveTo>
                  <a:pt x="36918" y="24168"/>
                </a:moveTo>
                <a:lnTo>
                  <a:pt x="16571" y="44514"/>
                </a:lnTo>
                <a:lnTo>
                  <a:pt x="17953" y="44514"/>
                </a:lnTo>
                <a:lnTo>
                  <a:pt x="36920" y="25546"/>
                </a:lnTo>
                <a:lnTo>
                  <a:pt x="36918" y="24168"/>
                </a:lnTo>
                <a:close/>
                <a:moveTo>
                  <a:pt x="17828" y="39800"/>
                </a:moveTo>
                <a:lnTo>
                  <a:pt x="17788" y="39756"/>
                </a:lnTo>
                <a:lnTo>
                  <a:pt x="13028" y="44514"/>
                </a:lnTo>
                <a:lnTo>
                  <a:pt x="14410" y="44514"/>
                </a:lnTo>
                <a:lnTo>
                  <a:pt x="18610" y="40312"/>
                </a:lnTo>
                <a:cubicBezTo>
                  <a:pt x="18320" y="40196"/>
                  <a:pt x="18052" y="40020"/>
                  <a:pt x="17828" y="39800"/>
                </a:cubicBezTo>
                <a:close/>
                <a:moveTo>
                  <a:pt x="16010" y="37991"/>
                </a:moveTo>
                <a:lnTo>
                  <a:pt x="9487" y="44514"/>
                </a:lnTo>
                <a:lnTo>
                  <a:pt x="10869" y="44514"/>
                </a:lnTo>
                <a:lnTo>
                  <a:pt x="16703" y="38680"/>
                </a:lnTo>
                <a:lnTo>
                  <a:pt x="16010" y="37991"/>
                </a:lnTo>
                <a:close/>
                <a:moveTo>
                  <a:pt x="14231" y="36226"/>
                </a:moveTo>
                <a:lnTo>
                  <a:pt x="5944" y="44514"/>
                </a:lnTo>
                <a:lnTo>
                  <a:pt x="7325" y="44514"/>
                </a:lnTo>
                <a:lnTo>
                  <a:pt x="14926" y="36915"/>
                </a:lnTo>
                <a:lnTo>
                  <a:pt x="14231" y="36226"/>
                </a:lnTo>
                <a:close/>
                <a:moveTo>
                  <a:pt x="8030" y="13173"/>
                </a:moveTo>
                <a:lnTo>
                  <a:pt x="8036" y="13168"/>
                </a:lnTo>
                <a:cubicBezTo>
                  <a:pt x="8110" y="13101"/>
                  <a:pt x="11369" y="10433"/>
                  <a:pt x="11571" y="10372"/>
                </a:cubicBezTo>
                <a:cubicBezTo>
                  <a:pt x="11701" y="10328"/>
                  <a:pt x="14479" y="10460"/>
                  <a:pt x="14479" y="10460"/>
                </a:cubicBezTo>
                <a:lnTo>
                  <a:pt x="13521" y="10752"/>
                </a:lnTo>
                <a:cubicBezTo>
                  <a:pt x="13076" y="12671"/>
                  <a:pt x="11920" y="16426"/>
                  <a:pt x="11743" y="18168"/>
                </a:cubicBezTo>
                <a:cubicBezTo>
                  <a:pt x="11724" y="18367"/>
                  <a:pt x="12212" y="18467"/>
                  <a:pt x="12198" y="18648"/>
                </a:cubicBezTo>
                <a:cubicBezTo>
                  <a:pt x="12166" y="19028"/>
                  <a:pt x="12765" y="20341"/>
                  <a:pt x="14682" y="21323"/>
                </a:cubicBezTo>
                <a:cubicBezTo>
                  <a:pt x="15165" y="21846"/>
                  <a:pt x="17773" y="24471"/>
                  <a:pt x="17803" y="24532"/>
                </a:cubicBezTo>
                <a:cubicBezTo>
                  <a:pt x="17811" y="24631"/>
                  <a:pt x="16963" y="30316"/>
                  <a:pt x="16963" y="30316"/>
                </a:cubicBezTo>
                <a:cubicBezTo>
                  <a:pt x="16825" y="31264"/>
                  <a:pt x="17349" y="32085"/>
                  <a:pt x="18235" y="32196"/>
                </a:cubicBezTo>
                <a:cubicBezTo>
                  <a:pt x="19122" y="32306"/>
                  <a:pt x="19862" y="31711"/>
                  <a:pt x="20000" y="30762"/>
                </a:cubicBezTo>
                <a:cubicBezTo>
                  <a:pt x="20000" y="30757"/>
                  <a:pt x="20825" y="24757"/>
                  <a:pt x="20882" y="24532"/>
                </a:cubicBezTo>
                <a:cubicBezTo>
                  <a:pt x="21132" y="23578"/>
                  <a:pt x="20741" y="23242"/>
                  <a:pt x="20591" y="22982"/>
                </a:cubicBezTo>
                <a:cubicBezTo>
                  <a:pt x="20400" y="22651"/>
                  <a:pt x="17540" y="19354"/>
                  <a:pt x="17426" y="19222"/>
                </a:cubicBezTo>
                <a:cubicBezTo>
                  <a:pt x="17971" y="14684"/>
                  <a:pt x="19784" y="11635"/>
                  <a:pt x="19745" y="10968"/>
                </a:cubicBezTo>
                <a:cubicBezTo>
                  <a:pt x="19660" y="9534"/>
                  <a:pt x="19247" y="9016"/>
                  <a:pt x="19247" y="9016"/>
                </a:cubicBezTo>
                <a:lnTo>
                  <a:pt x="19137" y="9275"/>
                </a:lnTo>
                <a:cubicBezTo>
                  <a:pt x="19164" y="11216"/>
                  <a:pt x="18523" y="12721"/>
                  <a:pt x="18523" y="12721"/>
                </a:cubicBezTo>
                <a:cubicBezTo>
                  <a:pt x="18523" y="12721"/>
                  <a:pt x="18696" y="10399"/>
                  <a:pt x="18603" y="9655"/>
                </a:cubicBezTo>
                <a:cubicBezTo>
                  <a:pt x="18719" y="9429"/>
                  <a:pt x="18838" y="9154"/>
                  <a:pt x="18838" y="9154"/>
                </a:cubicBezTo>
                <a:lnTo>
                  <a:pt x="18590" y="8608"/>
                </a:lnTo>
                <a:cubicBezTo>
                  <a:pt x="18590" y="8608"/>
                  <a:pt x="18423" y="8541"/>
                  <a:pt x="18303" y="8503"/>
                </a:cubicBezTo>
                <a:cubicBezTo>
                  <a:pt x="18087" y="8613"/>
                  <a:pt x="17796" y="8894"/>
                  <a:pt x="17796" y="8894"/>
                </a:cubicBezTo>
                <a:cubicBezTo>
                  <a:pt x="17796" y="8894"/>
                  <a:pt x="17888" y="9237"/>
                  <a:pt x="18055" y="9550"/>
                </a:cubicBezTo>
                <a:cubicBezTo>
                  <a:pt x="18015" y="9644"/>
                  <a:pt x="17832" y="10714"/>
                  <a:pt x="17469" y="11845"/>
                </a:cubicBezTo>
                <a:cubicBezTo>
                  <a:pt x="17542" y="8652"/>
                  <a:pt x="16919" y="7797"/>
                  <a:pt x="16668" y="7555"/>
                </a:cubicBezTo>
                <a:lnTo>
                  <a:pt x="16664" y="7555"/>
                </a:lnTo>
                <a:cubicBezTo>
                  <a:pt x="16335" y="7521"/>
                  <a:pt x="15425" y="7532"/>
                  <a:pt x="15413" y="7505"/>
                </a:cubicBezTo>
                <a:cubicBezTo>
                  <a:pt x="14504" y="7571"/>
                  <a:pt x="12853" y="7753"/>
                  <a:pt x="10781" y="7984"/>
                </a:cubicBezTo>
                <a:cubicBezTo>
                  <a:pt x="10661" y="8001"/>
                  <a:pt x="6340" y="11260"/>
                  <a:pt x="6325" y="11271"/>
                </a:cubicBezTo>
                <a:cubicBezTo>
                  <a:pt x="5802" y="11745"/>
                  <a:pt x="5758" y="12550"/>
                  <a:pt x="6227" y="13074"/>
                </a:cubicBezTo>
                <a:cubicBezTo>
                  <a:pt x="6700" y="13598"/>
                  <a:pt x="7505" y="13642"/>
                  <a:pt x="8030" y="13173"/>
                </a:cubicBezTo>
                <a:close/>
                <a:moveTo>
                  <a:pt x="19135" y="7307"/>
                </a:moveTo>
                <a:cubicBezTo>
                  <a:pt x="20728" y="7047"/>
                  <a:pt x="21130" y="4897"/>
                  <a:pt x="21214" y="3144"/>
                </a:cubicBezTo>
                <a:cubicBezTo>
                  <a:pt x="21301" y="1395"/>
                  <a:pt x="20024" y="144"/>
                  <a:pt x="18780" y="84"/>
                </a:cubicBezTo>
                <a:cubicBezTo>
                  <a:pt x="17075" y="0"/>
                  <a:pt x="15894" y="1368"/>
                  <a:pt x="15806" y="3116"/>
                </a:cubicBezTo>
                <a:cubicBezTo>
                  <a:pt x="15962" y="5977"/>
                  <a:pt x="17960" y="7488"/>
                  <a:pt x="19135" y="7307"/>
                </a:cubicBezTo>
                <a:close/>
                <a:moveTo>
                  <a:pt x="20117" y="11100"/>
                </a:moveTo>
                <a:cubicBezTo>
                  <a:pt x="20053" y="11635"/>
                  <a:pt x="19745" y="12390"/>
                  <a:pt x="19745" y="12390"/>
                </a:cubicBezTo>
                <a:lnTo>
                  <a:pt x="22634" y="13300"/>
                </a:lnTo>
                <a:cubicBezTo>
                  <a:pt x="23015" y="13427"/>
                  <a:pt x="23422" y="13355"/>
                  <a:pt x="23746" y="13124"/>
                </a:cubicBezTo>
                <a:lnTo>
                  <a:pt x="27435" y="10466"/>
                </a:lnTo>
                <a:cubicBezTo>
                  <a:pt x="27998" y="10063"/>
                  <a:pt x="28124" y="9275"/>
                  <a:pt x="27720" y="8718"/>
                </a:cubicBezTo>
                <a:cubicBezTo>
                  <a:pt x="27314" y="8150"/>
                  <a:pt x="26530" y="8024"/>
                  <a:pt x="25969" y="8431"/>
                </a:cubicBezTo>
                <a:lnTo>
                  <a:pt x="22790" y="10720"/>
                </a:lnTo>
                <a:lnTo>
                  <a:pt x="19976" y="9832"/>
                </a:lnTo>
                <a:cubicBezTo>
                  <a:pt x="19976" y="9832"/>
                  <a:pt x="20176" y="10576"/>
                  <a:pt x="20117" y="11100"/>
                </a:cubicBezTo>
                <a:close/>
                <a:moveTo>
                  <a:pt x="12778" y="20650"/>
                </a:moveTo>
                <a:lnTo>
                  <a:pt x="11809" y="25425"/>
                </a:lnTo>
                <a:lnTo>
                  <a:pt x="7045" y="30685"/>
                </a:lnTo>
                <a:cubicBezTo>
                  <a:pt x="6476" y="31314"/>
                  <a:pt x="6525" y="32279"/>
                  <a:pt x="7153" y="32852"/>
                </a:cubicBezTo>
                <a:cubicBezTo>
                  <a:pt x="7780" y="33420"/>
                  <a:pt x="8750" y="33370"/>
                  <a:pt x="9318" y="32741"/>
                </a:cubicBezTo>
                <a:lnTo>
                  <a:pt x="14365" y="27173"/>
                </a:lnTo>
                <a:cubicBezTo>
                  <a:pt x="14552" y="26968"/>
                  <a:pt x="14676" y="26715"/>
                  <a:pt x="14732" y="26445"/>
                </a:cubicBezTo>
                <a:lnTo>
                  <a:pt x="15426" y="23037"/>
                </a:lnTo>
                <a:cubicBezTo>
                  <a:pt x="15117" y="22679"/>
                  <a:pt x="14780" y="22298"/>
                  <a:pt x="14461" y="21951"/>
                </a:cubicBezTo>
                <a:cubicBezTo>
                  <a:pt x="13819" y="21604"/>
                  <a:pt x="13226" y="21108"/>
                  <a:pt x="12778" y="206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" name="PA_椭圆 6"/>
          <p:cNvSpPr/>
          <p:nvPr/>
        </p:nvSpPr>
        <p:spPr>
          <a:xfrm>
            <a:off x="786474" y="1088400"/>
            <a:ext cx="829826" cy="82982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</a:endParaRPr>
          </a:p>
        </p:txBody>
      </p:sp>
      <p:sp>
        <p:nvSpPr>
          <p:cNvPr id="9" name="PA_椭圆 8"/>
          <p:cNvSpPr/>
          <p:nvPr/>
        </p:nvSpPr>
        <p:spPr>
          <a:xfrm>
            <a:off x="3538140" y="1514139"/>
            <a:ext cx="729411" cy="729411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1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11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-0.30833 2.96296E-6 " pathEditMode="relative" rAng="0" ptsTypes="AA">
                                      <p:cBhvr>
                                        <p:cTn id="64" dur="1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11111E-6 L 0.31575 -1.11111E-6 " pathEditMode="relative" rAng="0" ptsTypes="AA">
                                      <p:cBhvr>
                                        <p:cTn id="72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6" grpId="0" animBg="1"/>
      <p:bldP spid="12" grpId="0" animBg="1"/>
      <p:bldP spid="14" grpId="0" animBg="1"/>
      <p:bldP spid="4" grpId="0" animBg="1"/>
      <p:bldP spid="4" grpId="1" animBg="1"/>
      <p:bldP spid="4" grpId="2" animBg="1"/>
      <p:bldP spid="11" grpId="0"/>
      <p:bldP spid="11" grpId="1"/>
      <p:bldP spid="11" grpId="2"/>
      <p:bldP spid="15" grpId="0" bldLvl="0" animBg="1"/>
      <p:bldP spid="15" grpId="1" bldLvl="0" animBg="1"/>
      <p:bldP spid="21" grpId="0" animBg="1"/>
      <p:bldP spid="21" grpId="1" animBg="1"/>
      <p:bldP spid="21" grpId="2" animBg="1"/>
      <p:bldP spid="7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椭圆 14"/>
          <p:cNvSpPr/>
          <p:nvPr/>
        </p:nvSpPr>
        <p:spPr>
          <a:xfrm>
            <a:off x="6760185" y="2179564"/>
            <a:ext cx="677952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3718299" y="672641"/>
            <a:ext cx="829826" cy="82982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262738" y="1883120"/>
            <a:ext cx="770088" cy="770088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744290" y="76679"/>
            <a:ext cx="729411" cy="729411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888368" y="-718520"/>
            <a:ext cx="1120554" cy="11205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7239036" y="1087554"/>
            <a:ext cx="82260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" y="3214257"/>
            <a:ext cx="12192000" cy="216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425238" y="3572038"/>
            <a:ext cx="9341527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被申请行政复议和提起行政诉讼情况</a:t>
            </a:r>
            <a:endParaRPr lang="zh-CN" altLang="en-US" sz="6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4869845" y="-339290"/>
            <a:ext cx="2568292" cy="256829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676938" y="-176487"/>
            <a:ext cx="986167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600" dirty="0">
                <a:solidFill>
                  <a:schemeClr val="accent4">
                    <a:lumMod val="75000"/>
                  </a:schemeClr>
                </a:solidFill>
                <a:latin typeface="AgencyFB" panose="02000806040000020003" pitchFamily="2" charset="0"/>
              </a:rPr>
              <a:t>4</a:t>
            </a:r>
            <a:endParaRPr lang="zh-CN" altLang="en-US" sz="13600" dirty="0">
              <a:solidFill>
                <a:schemeClr val="accent4">
                  <a:lumMod val="75000"/>
                </a:schemeClr>
              </a:solidFill>
              <a:latin typeface="AgencyFB" panose="02000806040000020003" pitchFamily="2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286500" y="1629489"/>
            <a:ext cx="173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4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04</a:t>
            </a:r>
            <a:endParaRPr lang="zh-CN" altLang="en-US" sz="2400" b="1" dirty="0">
              <a:solidFill>
                <a:schemeClr val="accent4">
                  <a:lumMod val="75000"/>
                </a:schemeClr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6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8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13" grpId="0" animBg="1"/>
      <p:bldP spid="22" grpId="0"/>
      <p:bldP spid="22" grpId="1"/>
      <p:bldP spid="22" grpId="2"/>
      <p:bldP spid="4" grpId="0" animBg="1"/>
      <p:bldP spid="4" grpId="1" animBg="1"/>
      <p:bldP spid="4" grpId="2" animBg="1"/>
      <p:bldP spid="21" grpId="0"/>
      <p:bldP spid="21" grpId="1"/>
      <p:bldP spid="21" grpId="2"/>
      <p:bldP spid="23" grpId="0"/>
      <p:bldP spid="23" grpId="1"/>
      <p:bldP spid="23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接连接符 15"/>
          <p:cNvCxnSpPr/>
          <p:nvPr/>
        </p:nvCxnSpPr>
        <p:spPr>
          <a:xfrm>
            <a:off x="0" y="775856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5"/>
          <p:cNvSpPr/>
          <p:nvPr/>
        </p:nvSpPr>
        <p:spPr bwMode="auto">
          <a:xfrm rot="18900000">
            <a:off x="4320992" y="1659980"/>
            <a:ext cx="1839090" cy="2350919"/>
          </a:xfrm>
          <a:custGeom>
            <a:avLst/>
            <a:gdLst>
              <a:gd name="T0" fmla="*/ 174 w 348"/>
              <a:gd name="T1" fmla="*/ 0 h 444"/>
              <a:gd name="T2" fmla="*/ 59 w 348"/>
              <a:gd name="T3" fmla="*/ 115 h 444"/>
              <a:gd name="T4" fmla="*/ 59 w 348"/>
              <a:gd name="T5" fmla="*/ 328 h 444"/>
              <a:gd name="T6" fmla="*/ 174 w 348"/>
              <a:gd name="T7" fmla="*/ 444 h 444"/>
              <a:gd name="T8" fmla="*/ 290 w 348"/>
              <a:gd name="T9" fmla="*/ 328 h 444"/>
              <a:gd name="T10" fmla="*/ 290 w 348"/>
              <a:gd name="T11" fmla="*/ 115 h 444"/>
              <a:gd name="T12" fmla="*/ 174 w 348"/>
              <a:gd name="T13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444">
                <a:moveTo>
                  <a:pt x="174" y="0"/>
                </a:moveTo>
                <a:cubicBezTo>
                  <a:pt x="59" y="115"/>
                  <a:pt x="59" y="115"/>
                  <a:pt x="59" y="115"/>
                </a:cubicBezTo>
                <a:cubicBezTo>
                  <a:pt x="0" y="174"/>
                  <a:pt x="0" y="270"/>
                  <a:pt x="59" y="328"/>
                </a:cubicBezTo>
                <a:cubicBezTo>
                  <a:pt x="174" y="444"/>
                  <a:pt x="174" y="444"/>
                  <a:pt x="174" y="444"/>
                </a:cubicBezTo>
                <a:cubicBezTo>
                  <a:pt x="290" y="328"/>
                  <a:pt x="290" y="328"/>
                  <a:pt x="290" y="328"/>
                </a:cubicBezTo>
                <a:cubicBezTo>
                  <a:pt x="348" y="270"/>
                  <a:pt x="348" y="174"/>
                  <a:pt x="290" y="115"/>
                </a:cubicBezTo>
                <a:cubicBezTo>
                  <a:pt x="174" y="0"/>
                  <a:pt x="174" y="0"/>
                  <a:pt x="17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109710" tIns="54855" rIns="109710" bIns="54855" numCol="1" anchor="t" anchorCtr="0" compatLnSpc="1"/>
          <a:lstStyle/>
          <a:p>
            <a:endParaRPr lang="bg-BG" sz="900" dirty="0">
              <a:latin typeface="微软雅黑" pitchFamily="34" charset="-122"/>
            </a:endParaRPr>
          </a:p>
        </p:txBody>
      </p:sp>
      <p:sp>
        <p:nvSpPr>
          <p:cNvPr id="6" name="Freeform 5"/>
          <p:cNvSpPr/>
          <p:nvPr/>
        </p:nvSpPr>
        <p:spPr bwMode="auto">
          <a:xfrm rot="2700000">
            <a:off x="6035031" y="1660285"/>
            <a:ext cx="1839569" cy="2350307"/>
          </a:xfrm>
          <a:custGeom>
            <a:avLst/>
            <a:gdLst>
              <a:gd name="T0" fmla="*/ 174 w 348"/>
              <a:gd name="T1" fmla="*/ 0 h 444"/>
              <a:gd name="T2" fmla="*/ 59 w 348"/>
              <a:gd name="T3" fmla="*/ 115 h 444"/>
              <a:gd name="T4" fmla="*/ 59 w 348"/>
              <a:gd name="T5" fmla="*/ 328 h 444"/>
              <a:gd name="T6" fmla="*/ 174 w 348"/>
              <a:gd name="T7" fmla="*/ 444 h 444"/>
              <a:gd name="T8" fmla="*/ 290 w 348"/>
              <a:gd name="T9" fmla="*/ 328 h 444"/>
              <a:gd name="T10" fmla="*/ 290 w 348"/>
              <a:gd name="T11" fmla="*/ 115 h 444"/>
              <a:gd name="T12" fmla="*/ 174 w 348"/>
              <a:gd name="T13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444">
                <a:moveTo>
                  <a:pt x="174" y="0"/>
                </a:moveTo>
                <a:cubicBezTo>
                  <a:pt x="59" y="115"/>
                  <a:pt x="59" y="115"/>
                  <a:pt x="59" y="115"/>
                </a:cubicBezTo>
                <a:cubicBezTo>
                  <a:pt x="0" y="174"/>
                  <a:pt x="0" y="270"/>
                  <a:pt x="59" y="328"/>
                </a:cubicBezTo>
                <a:cubicBezTo>
                  <a:pt x="174" y="444"/>
                  <a:pt x="174" y="444"/>
                  <a:pt x="174" y="444"/>
                </a:cubicBezTo>
                <a:cubicBezTo>
                  <a:pt x="290" y="328"/>
                  <a:pt x="290" y="328"/>
                  <a:pt x="290" y="328"/>
                </a:cubicBezTo>
                <a:cubicBezTo>
                  <a:pt x="348" y="270"/>
                  <a:pt x="348" y="174"/>
                  <a:pt x="290" y="115"/>
                </a:cubicBezTo>
                <a:cubicBezTo>
                  <a:pt x="174" y="0"/>
                  <a:pt x="174" y="0"/>
                  <a:pt x="17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109710" tIns="54855" rIns="109710" bIns="54855" numCol="1" anchor="t" anchorCtr="0" compatLnSpc="1"/>
          <a:lstStyle/>
          <a:p>
            <a:endParaRPr lang="bg-BG" sz="900" dirty="0">
              <a:latin typeface="微软雅黑" pitchFamily="34" charset="-122"/>
            </a:endParaRPr>
          </a:p>
        </p:txBody>
      </p:sp>
      <p:sp>
        <p:nvSpPr>
          <p:cNvPr id="8" name="Freeform 5"/>
          <p:cNvSpPr/>
          <p:nvPr/>
        </p:nvSpPr>
        <p:spPr bwMode="auto">
          <a:xfrm rot="2700000" flipH="1">
            <a:off x="4320750" y="3371942"/>
            <a:ext cx="1839569" cy="2350307"/>
          </a:xfrm>
          <a:custGeom>
            <a:avLst/>
            <a:gdLst>
              <a:gd name="T0" fmla="*/ 174 w 348"/>
              <a:gd name="T1" fmla="*/ 0 h 444"/>
              <a:gd name="T2" fmla="*/ 59 w 348"/>
              <a:gd name="T3" fmla="*/ 115 h 444"/>
              <a:gd name="T4" fmla="*/ 59 w 348"/>
              <a:gd name="T5" fmla="*/ 328 h 444"/>
              <a:gd name="T6" fmla="*/ 174 w 348"/>
              <a:gd name="T7" fmla="*/ 444 h 444"/>
              <a:gd name="T8" fmla="*/ 290 w 348"/>
              <a:gd name="T9" fmla="*/ 328 h 444"/>
              <a:gd name="T10" fmla="*/ 290 w 348"/>
              <a:gd name="T11" fmla="*/ 115 h 444"/>
              <a:gd name="T12" fmla="*/ 174 w 348"/>
              <a:gd name="T13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444">
                <a:moveTo>
                  <a:pt x="174" y="0"/>
                </a:moveTo>
                <a:cubicBezTo>
                  <a:pt x="59" y="115"/>
                  <a:pt x="59" y="115"/>
                  <a:pt x="59" y="115"/>
                </a:cubicBezTo>
                <a:cubicBezTo>
                  <a:pt x="0" y="174"/>
                  <a:pt x="0" y="270"/>
                  <a:pt x="59" y="328"/>
                </a:cubicBezTo>
                <a:cubicBezTo>
                  <a:pt x="174" y="444"/>
                  <a:pt x="174" y="444"/>
                  <a:pt x="174" y="444"/>
                </a:cubicBezTo>
                <a:cubicBezTo>
                  <a:pt x="290" y="328"/>
                  <a:pt x="290" y="328"/>
                  <a:pt x="290" y="328"/>
                </a:cubicBezTo>
                <a:cubicBezTo>
                  <a:pt x="348" y="270"/>
                  <a:pt x="348" y="174"/>
                  <a:pt x="290" y="115"/>
                </a:cubicBezTo>
                <a:cubicBezTo>
                  <a:pt x="174" y="0"/>
                  <a:pt x="174" y="0"/>
                  <a:pt x="174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109710" tIns="54855" rIns="109710" bIns="54855" numCol="1" anchor="t" anchorCtr="0" compatLnSpc="1"/>
          <a:lstStyle/>
          <a:p>
            <a:endParaRPr lang="bg-BG" sz="900" dirty="0">
              <a:latin typeface="微软雅黑" pitchFamily="34" charset="-122"/>
            </a:endParaRPr>
          </a:p>
        </p:txBody>
      </p:sp>
      <p:sp>
        <p:nvSpPr>
          <p:cNvPr id="10" name="Freeform 5"/>
          <p:cNvSpPr/>
          <p:nvPr/>
        </p:nvSpPr>
        <p:spPr bwMode="auto">
          <a:xfrm rot="18900000" flipH="1">
            <a:off x="6035270" y="3371637"/>
            <a:ext cx="1839090" cy="2350920"/>
          </a:xfrm>
          <a:custGeom>
            <a:avLst/>
            <a:gdLst>
              <a:gd name="T0" fmla="*/ 174 w 348"/>
              <a:gd name="T1" fmla="*/ 0 h 444"/>
              <a:gd name="T2" fmla="*/ 59 w 348"/>
              <a:gd name="T3" fmla="*/ 115 h 444"/>
              <a:gd name="T4" fmla="*/ 59 w 348"/>
              <a:gd name="T5" fmla="*/ 328 h 444"/>
              <a:gd name="T6" fmla="*/ 174 w 348"/>
              <a:gd name="T7" fmla="*/ 444 h 444"/>
              <a:gd name="T8" fmla="*/ 290 w 348"/>
              <a:gd name="T9" fmla="*/ 328 h 444"/>
              <a:gd name="T10" fmla="*/ 290 w 348"/>
              <a:gd name="T11" fmla="*/ 115 h 444"/>
              <a:gd name="T12" fmla="*/ 174 w 348"/>
              <a:gd name="T13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444">
                <a:moveTo>
                  <a:pt x="174" y="0"/>
                </a:moveTo>
                <a:cubicBezTo>
                  <a:pt x="59" y="115"/>
                  <a:pt x="59" y="115"/>
                  <a:pt x="59" y="115"/>
                </a:cubicBezTo>
                <a:cubicBezTo>
                  <a:pt x="0" y="174"/>
                  <a:pt x="0" y="270"/>
                  <a:pt x="59" y="328"/>
                </a:cubicBezTo>
                <a:cubicBezTo>
                  <a:pt x="174" y="444"/>
                  <a:pt x="174" y="444"/>
                  <a:pt x="174" y="444"/>
                </a:cubicBezTo>
                <a:cubicBezTo>
                  <a:pt x="290" y="328"/>
                  <a:pt x="290" y="328"/>
                  <a:pt x="290" y="328"/>
                </a:cubicBezTo>
                <a:cubicBezTo>
                  <a:pt x="348" y="270"/>
                  <a:pt x="348" y="174"/>
                  <a:pt x="290" y="115"/>
                </a:cubicBezTo>
                <a:cubicBezTo>
                  <a:pt x="174" y="0"/>
                  <a:pt x="174" y="0"/>
                  <a:pt x="17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109710" tIns="54855" rIns="109710" bIns="54855" numCol="1" anchor="t" anchorCtr="0" compatLnSpc="1"/>
          <a:lstStyle/>
          <a:p>
            <a:endParaRPr lang="bg-BG" sz="900" dirty="0">
              <a:latin typeface="微软雅黑" pitchFamily="34" charset="-122"/>
            </a:endParaRPr>
          </a:p>
        </p:txBody>
      </p:sp>
      <p:sp>
        <p:nvSpPr>
          <p:cNvPr id="12" name="Oval 21"/>
          <p:cNvSpPr/>
          <p:nvPr/>
        </p:nvSpPr>
        <p:spPr>
          <a:xfrm>
            <a:off x="927807" y="3329204"/>
            <a:ext cx="656226" cy="65639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1893" tIns="60946" rIns="121893" bIns="60946" rtlCol="0" anchor="ctr"/>
          <a:lstStyle/>
          <a:p>
            <a:pPr algn="ctr"/>
            <a:endParaRPr lang="en-US" sz="900" dirty="0">
              <a:latin typeface="微软雅黑" pitchFamily="34" charset="-122"/>
            </a:endParaRPr>
          </a:p>
        </p:txBody>
      </p:sp>
      <p:sp>
        <p:nvSpPr>
          <p:cNvPr id="13" name="Oval 31"/>
          <p:cNvSpPr/>
          <p:nvPr/>
        </p:nvSpPr>
        <p:spPr>
          <a:xfrm>
            <a:off x="8221814" y="3329497"/>
            <a:ext cx="656227" cy="65639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r>
              <a:rPr lang="en-US" sz="900" dirty="0">
                <a:latin typeface="微软雅黑" pitchFamily="34" charset="-122"/>
              </a:rPr>
              <a:t> </a:t>
            </a:r>
            <a:endParaRPr lang="en-US" sz="900" dirty="0">
              <a:latin typeface="微软雅黑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805993" y="3329278"/>
            <a:ext cx="2232154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年，信息公开引起的行政复议一件。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004099" y="3329278"/>
            <a:ext cx="2232154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年，无因信息公开引起的行政诉讼。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52956 -4.44444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75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75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bldLvl="0" animBg="1"/>
      <p:bldP spid="13" grpId="0" bldLvl="0" animBg="1"/>
      <p:bldP spid="17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椭圆 14"/>
          <p:cNvSpPr/>
          <p:nvPr/>
        </p:nvSpPr>
        <p:spPr>
          <a:xfrm>
            <a:off x="6760185" y="2179564"/>
            <a:ext cx="677952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3718299" y="672641"/>
            <a:ext cx="829826" cy="82982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262738" y="1883120"/>
            <a:ext cx="770088" cy="770088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744290" y="76679"/>
            <a:ext cx="729411" cy="729411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888368" y="-718520"/>
            <a:ext cx="1120554" cy="11205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7239036" y="1087554"/>
            <a:ext cx="82260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" y="3214257"/>
            <a:ext cx="12192000" cy="216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425238" y="3572038"/>
            <a:ext cx="9341527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信息公开工作存在的主要问题及改进情况</a:t>
            </a:r>
            <a:endParaRPr lang="zh-CN" altLang="en-US" sz="6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4869845" y="-339290"/>
            <a:ext cx="2568292" cy="256829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665717" y="-176487"/>
            <a:ext cx="976549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600" dirty="0">
                <a:solidFill>
                  <a:schemeClr val="accent1">
                    <a:lumMod val="75000"/>
                  </a:schemeClr>
                </a:solidFill>
                <a:latin typeface="AgencyFB" panose="02000806040000020003" pitchFamily="2" charset="0"/>
              </a:rPr>
              <a:t>5</a:t>
            </a:r>
            <a:endParaRPr lang="zh-CN" altLang="en-US" sz="13600" dirty="0">
              <a:solidFill>
                <a:schemeClr val="accent1">
                  <a:lumMod val="75000"/>
                </a:schemeClr>
              </a:solidFill>
              <a:latin typeface="AgencyFB" panose="02000806040000020003" pitchFamily="2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286500" y="1629489"/>
            <a:ext cx="173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05</a:t>
            </a:r>
            <a:endParaRPr lang="zh-CN" altLang="en-US" sz="2400" b="1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6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8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13" grpId="0" animBg="1"/>
      <p:bldP spid="22" grpId="0"/>
      <p:bldP spid="22" grpId="1"/>
      <p:bldP spid="22" grpId="2"/>
      <p:bldP spid="4" grpId="0" animBg="1"/>
      <p:bldP spid="4" grpId="1" animBg="1"/>
      <p:bldP spid="4" grpId="2" animBg="1"/>
      <p:bldP spid="21" grpId="0"/>
      <p:bldP spid="21" grpId="1"/>
      <p:bldP spid="21" grpId="2"/>
      <p:bldP spid="23" grpId="0"/>
      <p:bldP spid="23" grpId="1"/>
      <p:bldP spid="23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775856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 Same Side Corner Rectangle 56"/>
          <p:cNvSpPr/>
          <p:nvPr/>
        </p:nvSpPr>
        <p:spPr>
          <a:xfrm rot="10800000" flipH="1">
            <a:off x="1680605" y="3206484"/>
            <a:ext cx="54849" cy="72000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10" tIns="54855" rIns="109710" bIns="54855" rtlCol="0" anchor="ctr"/>
          <a:lstStyle/>
          <a:p>
            <a:pPr algn="ctr"/>
            <a:endParaRPr lang="bg-BG" sz="900" dirty="0">
              <a:latin typeface="Lato Light"/>
            </a:endParaRPr>
          </a:p>
        </p:txBody>
      </p:sp>
      <p:sp>
        <p:nvSpPr>
          <p:cNvPr id="7" name="Round Same Side Corner Rectangle 77"/>
          <p:cNvSpPr/>
          <p:nvPr/>
        </p:nvSpPr>
        <p:spPr>
          <a:xfrm rot="10800000" flipH="1">
            <a:off x="1641235" y="977222"/>
            <a:ext cx="54849" cy="72000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10" tIns="54855" rIns="109710" bIns="54855" rtlCol="0" anchor="ctr"/>
          <a:lstStyle/>
          <a:p>
            <a:pPr algn="ctr"/>
            <a:endParaRPr lang="bg-BG" sz="900" dirty="0">
              <a:latin typeface="Lato Ligh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907155" y="901700"/>
            <a:ext cx="8134350" cy="178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一是学习贯彻《条例》、加强人员培训的工作力度还有待进一步加大，相关人员对公开事项准确理解、依法办理、规范操作的意识和能力需提高；二是主动向社会公开信息的领域和范围有待进一步拓展,特别是城管领域民生实事、公共服务等信息公开需更加全面；三是落实责任、考核评价等方面工作还有待进一步加强，信息公开主体需更加担当尽责；四是信息公开平台建设、综合服务水平还有待进一步提高，特别是回应关切等方面需进一步做细做实。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48304" y="1045973"/>
            <a:ext cx="1980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主要问题</a:t>
            </a:r>
            <a:endParaRPr lang="zh-CN" altLang="en-US" sz="32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895725" y="3050540"/>
            <a:ext cx="7845425" cy="2305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一是认真学习有关政策法规和决策部署。坚持公开为常态、不公开为例外的理念，逐步扩大信息主动公开范围，提高信息公开质量。二是加大培训力度。进一步提高局机关各处室及局属单位领导干部公开意识和能力，把信息公开工作与业务工作同研究、同部署、同落实。三是健全信息公开监督机制。坚持内部监督和外部监督相结合的原则，加强与公众的互动交流，广泛接受社会各界监督，推动政府信息公开工作的全面落实。四是抓好平台建设管理。进一步完善门户网站信息公开相关栏目，不断完善微信、微博、抖音、智慧城管APP等新媒体发布渠道，为信息公开提供平台支撑。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82899" y="3169397"/>
            <a:ext cx="1980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下步计划</a:t>
            </a:r>
            <a:endParaRPr lang="zh-CN" altLang="en-US" sz="3200" b="1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52956 -4.44444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375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875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375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7" grpId="0" bldLvl="0" animBg="1"/>
      <p:bldP spid="9" grpId="0"/>
      <p:bldP spid="10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4317674" y="4258494"/>
            <a:ext cx="677952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1696123" y="1504022"/>
            <a:ext cx="829826" cy="82982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1124487" y="3353111"/>
            <a:ext cx="770088" cy="770088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894654" y="1432561"/>
            <a:ext cx="729411" cy="729411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2421413" y="3879891"/>
            <a:ext cx="1120554" cy="11205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763940" y="3193444"/>
            <a:ext cx="82260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>
            <a:off x="2394749" y="1766600"/>
            <a:ext cx="2568292" cy="256829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817121" y="2287997"/>
            <a:ext cx="1723549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序言</a:t>
            </a:r>
            <a:endParaRPr lang="zh-CN" altLang="en-US" sz="60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505536" y="3315309"/>
            <a:ext cx="2346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005973"/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PREFACE</a:t>
            </a:r>
            <a:endParaRPr lang="en-US" altLang="zh-CN" sz="2800" dirty="0">
              <a:solidFill>
                <a:srgbClr val="005973"/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062662" y="938426"/>
            <a:ext cx="5014337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b="1" dirty="0">
                <a:latin typeface="微软雅黑" pitchFamily="34" charset="-122"/>
                <a:ea typeface="微软雅黑" pitchFamily="34" charset="-122"/>
              </a:rPr>
              <a:t>根据《中华人民共和国政府信息公开条例》和《关于政府信息公开工作年度报告有关事项的通知》（国办公开办函〔2019〕60号）要求，杭州市城市管理局编制了政府信息公开工作年度报告。报告全文包括总体情况、主动公开政府信息情况、收到和处理政府信息公开申请情况、被申请行政复议和提起行政诉讼情况、以及信息公开工作存在的主要问题及改进情况等五部分。</a:t>
            </a:r>
            <a:endParaRPr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1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17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2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  <p:bldP spid="14" grpId="0" animBg="1"/>
      <p:bldP spid="4" grpId="0" animBg="1"/>
      <p:bldP spid="4" grpId="1" animBg="1"/>
      <p:bldP spid="4" grpId="2" animBg="1"/>
      <p:bldP spid="17" grpId="0"/>
      <p:bldP spid="17" grpId="1"/>
      <p:bldP spid="17" grpId="2"/>
      <p:bldP spid="25" grpId="0"/>
      <p:bldP spid="25" grpId="1"/>
      <p:bldP spid="25" grpId="2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圆角矩形 35"/>
          <p:cNvSpPr/>
          <p:nvPr/>
        </p:nvSpPr>
        <p:spPr>
          <a:xfrm>
            <a:off x="5857875" y="1349375"/>
            <a:ext cx="5346065" cy="57086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635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圆角矩形 37"/>
          <p:cNvSpPr/>
          <p:nvPr/>
        </p:nvSpPr>
        <p:spPr>
          <a:xfrm>
            <a:off x="5857240" y="2078990"/>
            <a:ext cx="5346700" cy="57086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54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635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5857240" y="2768600"/>
            <a:ext cx="5346700" cy="8128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254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635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5857875" y="3796665"/>
            <a:ext cx="5345430" cy="79311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254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635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5857240" y="4784725"/>
            <a:ext cx="5345430" cy="79248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635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572140" y="1435468"/>
            <a:ext cx="40924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01   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总体情况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6723380" y="2204720"/>
            <a:ext cx="44792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02   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主动公开政府信息情况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244590" y="2821305"/>
            <a:ext cx="469773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03   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收到和处理政府信息公开申请情况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484510" y="3839607"/>
            <a:ext cx="4092488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04   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被申请行政复议和提起    行政诉讼情况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6572140" y="4870221"/>
            <a:ext cx="4092488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05   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信息公开工作存在的主   要问题及改进情况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317674" y="4175369"/>
            <a:ext cx="677952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696123" y="1420897"/>
            <a:ext cx="829826" cy="82982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1124487" y="3269986"/>
            <a:ext cx="770088" cy="770088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3894654" y="1349436"/>
            <a:ext cx="729411" cy="729411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2421413" y="3796766"/>
            <a:ext cx="1120554" cy="11205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4763940" y="3110319"/>
            <a:ext cx="82260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2394749" y="1683475"/>
            <a:ext cx="2568292" cy="256829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817121" y="2204872"/>
            <a:ext cx="1723549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  <a:endParaRPr lang="zh-CN" altLang="en-US" sz="60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505536" y="3232184"/>
            <a:ext cx="2346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005973"/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CONTENTS</a:t>
            </a:r>
            <a:endParaRPr lang="en-US" altLang="zh-CN" sz="2800" dirty="0">
              <a:solidFill>
                <a:srgbClr val="005973"/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2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28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2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29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3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3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/>
      <p:bldP spid="43" grpId="0"/>
      <p:bldP spid="44" grpId="0"/>
      <p:bldP spid="45" grpId="0"/>
      <p:bldP spid="46" grpId="0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8" grpId="1" animBg="1"/>
      <p:bldP spid="28" grpId="2" animBg="1"/>
      <p:bldP spid="29" grpId="0"/>
      <p:bldP spid="29" grpId="1"/>
      <p:bldP spid="29" grpId="2"/>
      <p:bldP spid="30" grpId="0"/>
      <p:bldP spid="30" grpId="1"/>
      <p:bldP spid="30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3214257"/>
            <a:ext cx="12192000" cy="216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425238" y="3572038"/>
            <a:ext cx="9341527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总体情况</a:t>
            </a:r>
            <a:endParaRPr lang="zh-CN" altLang="en-US" sz="8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6760185" y="2179564"/>
            <a:ext cx="677952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3718299" y="672641"/>
            <a:ext cx="829826" cy="82982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5262738" y="1883120"/>
            <a:ext cx="770088" cy="770088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7744290" y="76679"/>
            <a:ext cx="729411" cy="729411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888368" y="-718520"/>
            <a:ext cx="1120554" cy="11205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7239036" y="1087554"/>
            <a:ext cx="82260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>
            <a:off x="4869845" y="-339290"/>
            <a:ext cx="2568292" cy="256829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723124" y="-233637"/>
            <a:ext cx="595035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600" dirty="0">
                <a:solidFill>
                  <a:schemeClr val="accent1">
                    <a:lumMod val="75000"/>
                  </a:schemeClr>
                </a:solidFill>
                <a:latin typeface="AgencyFB" panose="02000806040000020003" pitchFamily="2" charset="0"/>
              </a:rPr>
              <a:t>1</a:t>
            </a:r>
            <a:endParaRPr lang="zh-CN" altLang="en-US" sz="13600" dirty="0">
              <a:solidFill>
                <a:schemeClr val="accent1">
                  <a:lumMod val="75000"/>
                </a:schemeClr>
              </a:solidFill>
              <a:latin typeface="AgencyFB" panose="02000806040000020003" pitchFamily="2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286500" y="1629489"/>
            <a:ext cx="173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01</a:t>
            </a:r>
            <a:endParaRPr lang="zh-CN" altLang="en-US" sz="2400" b="1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6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8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/>
      <p:bldP spid="22" grpId="1"/>
      <p:bldP spid="22" grpId="2"/>
      <p:bldP spid="6" grpId="0" animBg="1"/>
      <p:bldP spid="7" grpId="0" animBg="1"/>
      <p:bldP spid="8" grpId="0" animBg="1"/>
      <p:bldP spid="9" grpId="0" animBg="1"/>
      <p:bldP spid="12" grpId="0" animBg="1"/>
      <p:bldP spid="14" grpId="0" animBg="1"/>
      <p:bldP spid="4" grpId="0" animBg="1"/>
      <p:bldP spid="4" grpId="1" animBg="1"/>
      <p:bldP spid="4" grpId="2" animBg="1"/>
      <p:bldP spid="21" grpId="0"/>
      <p:bldP spid="21" grpId="1"/>
      <p:bldP spid="21" grpId="2"/>
      <p:bldP spid="23" grpId="0"/>
      <p:bldP spid="23" grpId="1"/>
      <p:bldP spid="23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775856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539791" y="3199244"/>
            <a:ext cx="11110913" cy="806450"/>
            <a:chOff x="444098" y="3162300"/>
            <a:chExt cx="11110913" cy="806450"/>
          </a:xfrm>
        </p:grpSpPr>
        <p:sp>
          <p:nvSpPr>
            <p:cNvPr id="5" name="Freeform 5"/>
            <p:cNvSpPr/>
            <p:nvPr/>
          </p:nvSpPr>
          <p:spPr bwMode="auto">
            <a:xfrm>
              <a:off x="496486" y="3162300"/>
              <a:ext cx="1222375" cy="373063"/>
            </a:xfrm>
            <a:custGeom>
              <a:avLst/>
              <a:gdLst>
                <a:gd name="T0" fmla="*/ 2452 w 3360"/>
                <a:gd name="T1" fmla="*/ 0 h 1014"/>
                <a:gd name="T2" fmla="*/ 2226 w 3360"/>
                <a:gd name="T3" fmla="*/ 30 h 1014"/>
                <a:gd name="T4" fmla="*/ 2420 w 3360"/>
                <a:gd name="T5" fmla="*/ 496 h 1014"/>
                <a:gd name="T6" fmla="*/ 2050 w 3360"/>
                <a:gd name="T7" fmla="*/ 72 h 1014"/>
                <a:gd name="T8" fmla="*/ 1698 w 3360"/>
                <a:gd name="T9" fmla="*/ 180 h 1014"/>
                <a:gd name="T10" fmla="*/ 1889 w 3360"/>
                <a:gd name="T11" fmla="*/ 640 h 1014"/>
                <a:gd name="T12" fmla="*/ 1538 w 3360"/>
                <a:gd name="T13" fmla="*/ 237 h 1014"/>
                <a:gd name="T14" fmla="*/ 1114 w 3360"/>
                <a:gd name="T15" fmla="*/ 407 h 1014"/>
                <a:gd name="T16" fmla="*/ 1275 w 3360"/>
                <a:gd name="T17" fmla="*/ 793 h 1014"/>
                <a:gd name="T18" fmla="*/ 988 w 3360"/>
                <a:gd name="T19" fmla="*/ 463 h 1014"/>
                <a:gd name="T20" fmla="*/ 656 w 3360"/>
                <a:gd name="T21" fmla="*/ 624 h 1014"/>
                <a:gd name="T22" fmla="*/ 771 w 3360"/>
                <a:gd name="T23" fmla="*/ 897 h 1014"/>
                <a:gd name="T24" fmla="*/ 572 w 3360"/>
                <a:gd name="T25" fmla="*/ 669 h 1014"/>
                <a:gd name="T26" fmla="*/ 0 w 3360"/>
                <a:gd name="T27" fmla="*/ 1014 h 1014"/>
                <a:gd name="T28" fmla="*/ 3360 w 3360"/>
                <a:gd name="T29" fmla="*/ 1014 h 1014"/>
                <a:gd name="T30" fmla="*/ 2452 w 3360"/>
                <a:gd name="T31" fmla="*/ 0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60" h="1014">
                  <a:moveTo>
                    <a:pt x="2452" y="0"/>
                  </a:moveTo>
                  <a:cubicBezTo>
                    <a:pt x="2398" y="0"/>
                    <a:pt x="2321" y="10"/>
                    <a:pt x="2226" y="30"/>
                  </a:cubicBezTo>
                  <a:cubicBezTo>
                    <a:pt x="2319" y="261"/>
                    <a:pt x="2420" y="496"/>
                    <a:pt x="2420" y="496"/>
                  </a:cubicBezTo>
                  <a:lnTo>
                    <a:pt x="2050" y="72"/>
                  </a:lnTo>
                  <a:cubicBezTo>
                    <a:pt x="1945" y="101"/>
                    <a:pt x="1826" y="137"/>
                    <a:pt x="1698" y="180"/>
                  </a:cubicBezTo>
                  <a:cubicBezTo>
                    <a:pt x="1790" y="409"/>
                    <a:pt x="1889" y="640"/>
                    <a:pt x="1889" y="640"/>
                  </a:cubicBezTo>
                  <a:lnTo>
                    <a:pt x="1538" y="237"/>
                  </a:lnTo>
                  <a:cubicBezTo>
                    <a:pt x="1403" y="287"/>
                    <a:pt x="1260" y="344"/>
                    <a:pt x="1114" y="407"/>
                  </a:cubicBezTo>
                  <a:cubicBezTo>
                    <a:pt x="1196" y="610"/>
                    <a:pt x="1275" y="793"/>
                    <a:pt x="1275" y="793"/>
                  </a:cubicBezTo>
                  <a:lnTo>
                    <a:pt x="988" y="463"/>
                  </a:lnTo>
                  <a:cubicBezTo>
                    <a:pt x="878" y="514"/>
                    <a:pt x="767" y="567"/>
                    <a:pt x="656" y="624"/>
                  </a:cubicBezTo>
                  <a:cubicBezTo>
                    <a:pt x="719" y="777"/>
                    <a:pt x="771" y="897"/>
                    <a:pt x="771" y="897"/>
                  </a:cubicBezTo>
                  <a:lnTo>
                    <a:pt x="572" y="669"/>
                  </a:lnTo>
                  <a:cubicBezTo>
                    <a:pt x="375" y="774"/>
                    <a:pt x="181" y="889"/>
                    <a:pt x="0" y="1014"/>
                  </a:cubicBezTo>
                  <a:lnTo>
                    <a:pt x="3360" y="1014"/>
                  </a:lnTo>
                  <a:cubicBezTo>
                    <a:pt x="3360" y="1014"/>
                    <a:pt x="2786" y="0"/>
                    <a:pt x="2452" y="0"/>
                  </a:cubicBezTo>
                  <a:close/>
                </a:path>
              </a:pathLst>
            </a:custGeom>
            <a:solidFill>
              <a:schemeClr val="accent2"/>
            </a:solidFill>
            <a:ln w="1905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635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496486" y="3594100"/>
              <a:ext cx="1222375" cy="374650"/>
            </a:xfrm>
            <a:custGeom>
              <a:avLst/>
              <a:gdLst>
                <a:gd name="T0" fmla="*/ 2452 w 3360"/>
                <a:gd name="T1" fmla="*/ 1014 h 1014"/>
                <a:gd name="T2" fmla="*/ 2226 w 3360"/>
                <a:gd name="T3" fmla="*/ 983 h 1014"/>
                <a:gd name="T4" fmla="*/ 2420 w 3360"/>
                <a:gd name="T5" fmla="*/ 517 h 1014"/>
                <a:gd name="T6" fmla="*/ 2050 w 3360"/>
                <a:gd name="T7" fmla="*/ 941 h 1014"/>
                <a:gd name="T8" fmla="*/ 1698 w 3360"/>
                <a:gd name="T9" fmla="*/ 833 h 1014"/>
                <a:gd name="T10" fmla="*/ 1889 w 3360"/>
                <a:gd name="T11" fmla="*/ 373 h 1014"/>
                <a:gd name="T12" fmla="*/ 1538 w 3360"/>
                <a:gd name="T13" fmla="*/ 776 h 1014"/>
                <a:gd name="T14" fmla="*/ 1114 w 3360"/>
                <a:gd name="T15" fmla="*/ 606 h 1014"/>
                <a:gd name="T16" fmla="*/ 1275 w 3360"/>
                <a:gd name="T17" fmla="*/ 220 h 1014"/>
                <a:gd name="T18" fmla="*/ 988 w 3360"/>
                <a:gd name="T19" fmla="*/ 550 h 1014"/>
                <a:gd name="T20" fmla="*/ 656 w 3360"/>
                <a:gd name="T21" fmla="*/ 389 h 1014"/>
                <a:gd name="T22" fmla="*/ 771 w 3360"/>
                <a:gd name="T23" fmla="*/ 116 h 1014"/>
                <a:gd name="T24" fmla="*/ 572 w 3360"/>
                <a:gd name="T25" fmla="*/ 345 h 1014"/>
                <a:gd name="T26" fmla="*/ 0 w 3360"/>
                <a:gd name="T27" fmla="*/ 0 h 1014"/>
                <a:gd name="T28" fmla="*/ 3360 w 3360"/>
                <a:gd name="T29" fmla="*/ 0 h 1014"/>
                <a:gd name="T30" fmla="*/ 2452 w 3360"/>
                <a:gd name="T31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60" h="1014">
                  <a:moveTo>
                    <a:pt x="2452" y="1014"/>
                  </a:moveTo>
                  <a:cubicBezTo>
                    <a:pt x="2398" y="1014"/>
                    <a:pt x="2321" y="1003"/>
                    <a:pt x="2226" y="983"/>
                  </a:cubicBezTo>
                  <a:cubicBezTo>
                    <a:pt x="2319" y="752"/>
                    <a:pt x="2420" y="517"/>
                    <a:pt x="2420" y="517"/>
                  </a:cubicBezTo>
                  <a:lnTo>
                    <a:pt x="2050" y="941"/>
                  </a:lnTo>
                  <a:cubicBezTo>
                    <a:pt x="1945" y="913"/>
                    <a:pt x="1826" y="877"/>
                    <a:pt x="1698" y="833"/>
                  </a:cubicBezTo>
                  <a:cubicBezTo>
                    <a:pt x="1790" y="604"/>
                    <a:pt x="1889" y="373"/>
                    <a:pt x="1889" y="373"/>
                  </a:cubicBezTo>
                  <a:lnTo>
                    <a:pt x="1538" y="776"/>
                  </a:lnTo>
                  <a:cubicBezTo>
                    <a:pt x="1403" y="727"/>
                    <a:pt x="1260" y="670"/>
                    <a:pt x="1114" y="606"/>
                  </a:cubicBezTo>
                  <a:cubicBezTo>
                    <a:pt x="1196" y="404"/>
                    <a:pt x="1275" y="220"/>
                    <a:pt x="1275" y="220"/>
                  </a:cubicBezTo>
                  <a:lnTo>
                    <a:pt x="988" y="550"/>
                  </a:lnTo>
                  <a:cubicBezTo>
                    <a:pt x="878" y="500"/>
                    <a:pt x="767" y="446"/>
                    <a:pt x="656" y="389"/>
                  </a:cubicBezTo>
                  <a:cubicBezTo>
                    <a:pt x="719" y="236"/>
                    <a:pt x="771" y="116"/>
                    <a:pt x="771" y="116"/>
                  </a:cubicBezTo>
                  <a:lnTo>
                    <a:pt x="572" y="345"/>
                  </a:lnTo>
                  <a:cubicBezTo>
                    <a:pt x="375" y="240"/>
                    <a:pt x="181" y="124"/>
                    <a:pt x="0" y="0"/>
                  </a:cubicBezTo>
                  <a:lnTo>
                    <a:pt x="3360" y="0"/>
                  </a:lnTo>
                  <a:cubicBezTo>
                    <a:pt x="3360" y="0"/>
                    <a:pt x="2786" y="1014"/>
                    <a:pt x="2452" y="1014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  <a:effectLst>
              <a:innerShdw blurRad="635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444098" y="3535363"/>
              <a:ext cx="10968038" cy="58738"/>
            </a:xfrm>
            <a:custGeom>
              <a:avLst/>
              <a:gdLst>
                <a:gd name="T0" fmla="*/ 80 w 30160"/>
                <a:gd name="T1" fmla="*/ 160 h 160"/>
                <a:gd name="T2" fmla="*/ 0 w 30160"/>
                <a:gd name="T3" fmla="*/ 80 h 160"/>
                <a:gd name="T4" fmla="*/ 80 w 30160"/>
                <a:gd name="T5" fmla="*/ 0 h 160"/>
                <a:gd name="T6" fmla="*/ 30080 w 30160"/>
                <a:gd name="T7" fmla="*/ 0 h 160"/>
                <a:gd name="T8" fmla="*/ 30160 w 30160"/>
                <a:gd name="T9" fmla="*/ 80 h 160"/>
                <a:gd name="T10" fmla="*/ 30080 w 30160"/>
                <a:gd name="T11" fmla="*/ 160 h 160"/>
                <a:gd name="T12" fmla="*/ 80 w 30160"/>
                <a:gd name="T13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160" h="160">
                  <a:moveTo>
                    <a:pt x="80" y="160"/>
                  </a:moveTo>
                  <a:cubicBezTo>
                    <a:pt x="36" y="160"/>
                    <a:pt x="0" y="124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lnTo>
                    <a:pt x="30080" y="0"/>
                  </a:lnTo>
                  <a:cubicBezTo>
                    <a:pt x="30124" y="0"/>
                    <a:pt x="30160" y="36"/>
                    <a:pt x="30160" y="80"/>
                  </a:cubicBezTo>
                  <a:cubicBezTo>
                    <a:pt x="30160" y="124"/>
                    <a:pt x="30124" y="160"/>
                    <a:pt x="30080" y="160"/>
                  </a:cubicBezTo>
                  <a:lnTo>
                    <a:pt x="80" y="16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noFill/>
            </a:ln>
            <a:effectLst>
              <a:innerShdw blurRad="635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11270848" y="3438525"/>
              <a:ext cx="284163" cy="252413"/>
            </a:xfrm>
            <a:custGeom>
              <a:avLst/>
              <a:gdLst>
                <a:gd name="T0" fmla="*/ 784 w 784"/>
                <a:gd name="T1" fmla="*/ 343 h 686"/>
                <a:gd name="T2" fmla="*/ 0 w 784"/>
                <a:gd name="T3" fmla="*/ 686 h 686"/>
                <a:gd name="T4" fmla="*/ 248 w 784"/>
                <a:gd name="T5" fmla="*/ 343 h 686"/>
                <a:gd name="T6" fmla="*/ 0 w 784"/>
                <a:gd name="T7" fmla="*/ 0 h 686"/>
                <a:gd name="T8" fmla="*/ 784 w 784"/>
                <a:gd name="T9" fmla="*/ 343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4" h="686">
                  <a:moveTo>
                    <a:pt x="784" y="343"/>
                  </a:moveTo>
                  <a:lnTo>
                    <a:pt x="0" y="686"/>
                  </a:lnTo>
                  <a:lnTo>
                    <a:pt x="248" y="343"/>
                  </a:lnTo>
                  <a:lnTo>
                    <a:pt x="0" y="0"/>
                  </a:lnTo>
                  <a:lnTo>
                    <a:pt x="784" y="34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noFill/>
            </a:ln>
            <a:effectLst>
              <a:innerShdw blurRad="635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9" name="椭圆 8"/>
          <p:cNvSpPr/>
          <p:nvPr/>
        </p:nvSpPr>
        <p:spPr>
          <a:xfrm>
            <a:off x="2466260" y="3475284"/>
            <a:ext cx="298185" cy="298185"/>
          </a:xfrm>
          <a:prstGeom prst="ellipse">
            <a:avLst/>
          </a:prstGeom>
          <a:solidFill>
            <a:schemeClr val="accent1"/>
          </a:solidFill>
          <a:ln w="1905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635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739217" y="3452424"/>
            <a:ext cx="298185" cy="298185"/>
          </a:xfrm>
          <a:prstGeom prst="ellipse">
            <a:avLst/>
          </a:prstGeom>
          <a:solidFill>
            <a:schemeClr val="accent2"/>
          </a:solidFill>
          <a:ln w="1905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635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133459" y="3423214"/>
            <a:ext cx="298185" cy="298185"/>
          </a:xfrm>
          <a:prstGeom prst="ellipse">
            <a:avLst/>
          </a:prstGeom>
          <a:solidFill>
            <a:schemeClr val="accent3"/>
          </a:solidFill>
          <a:ln w="1905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635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033161" y="3333044"/>
            <a:ext cx="298185" cy="298185"/>
          </a:xfrm>
          <a:prstGeom prst="ellipse">
            <a:avLst/>
          </a:prstGeom>
          <a:solidFill>
            <a:schemeClr val="accent4"/>
          </a:solidFill>
          <a:ln w="1905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635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116"/>
          <p:cNvSpPr>
            <a:spLocks noChangeAspect="1"/>
          </p:cNvSpPr>
          <p:nvPr/>
        </p:nvSpPr>
        <p:spPr bwMode="auto">
          <a:xfrm>
            <a:off x="6793865" y="1454785"/>
            <a:ext cx="810260" cy="1968500"/>
          </a:xfrm>
          <a:custGeom>
            <a:avLst/>
            <a:gdLst>
              <a:gd name="T0" fmla="*/ 1504 w 3008"/>
              <a:gd name="T1" fmla="*/ 5619 h 5619"/>
              <a:gd name="T2" fmla="*/ 0 w 3008"/>
              <a:gd name="T3" fmla="*/ 1504 h 5619"/>
              <a:gd name="T4" fmla="*/ 1504 w 3008"/>
              <a:gd name="T5" fmla="*/ 0 h 5619"/>
              <a:gd name="T6" fmla="*/ 3008 w 3008"/>
              <a:gd name="T7" fmla="*/ 1504 h 5619"/>
              <a:gd name="T8" fmla="*/ 1504 w 3008"/>
              <a:gd name="T9" fmla="*/ 5619 h 5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08" h="5619">
                <a:moveTo>
                  <a:pt x="1504" y="5619"/>
                </a:moveTo>
                <a:cubicBezTo>
                  <a:pt x="1101" y="4550"/>
                  <a:pt x="0" y="2701"/>
                  <a:pt x="0" y="1504"/>
                </a:cubicBezTo>
                <a:cubicBezTo>
                  <a:pt x="0" y="673"/>
                  <a:pt x="674" y="0"/>
                  <a:pt x="1504" y="0"/>
                </a:cubicBezTo>
                <a:cubicBezTo>
                  <a:pt x="2335" y="0"/>
                  <a:pt x="3008" y="673"/>
                  <a:pt x="3008" y="1504"/>
                </a:cubicBezTo>
                <a:cubicBezTo>
                  <a:pt x="3008" y="2702"/>
                  <a:pt x="1907" y="4550"/>
                  <a:pt x="1504" y="5619"/>
                </a:cubicBezTo>
                <a:close/>
              </a:path>
            </a:pathLst>
          </a:custGeom>
          <a:solidFill>
            <a:schemeClr val="accent4"/>
          </a:solidFill>
          <a:ln w="317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outerShdw blurRad="228600" dist="762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Freeform 116"/>
          <p:cNvSpPr>
            <a:spLocks noChangeAspect="1"/>
          </p:cNvSpPr>
          <p:nvPr/>
        </p:nvSpPr>
        <p:spPr bwMode="auto">
          <a:xfrm>
            <a:off x="3559175" y="1537970"/>
            <a:ext cx="776605" cy="1901190"/>
          </a:xfrm>
          <a:custGeom>
            <a:avLst/>
            <a:gdLst>
              <a:gd name="T0" fmla="*/ 1504 w 3008"/>
              <a:gd name="T1" fmla="*/ 5619 h 5619"/>
              <a:gd name="T2" fmla="*/ 0 w 3008"/>
              <a:gd name="T3" fmla="*/ 1504 h 5619"/>
              <a:gd name="T4" fmla="*/ 1504 w 3008"/>
              <a:gd name="T5" fmla="*/ 0 h 5619"/>
              <a:gd name="T6" fmla="*/ 3008 w 3008"/>
              <a:gd name="T7" fmla="*/ 1504 h 5619"/>
              <a:gd name="T8" fmla="*/ 1504 w 3008"/>
              <a:gd name="T9" fmla="*/ 5619 h 5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08" h="5619">
                <a:moveTo>
                  <a:pt x="1504" y="5619"/>
                </a:moveTo>
                <a:cubicBezTo>
                  <a:pt x="1101" y="4550"/>
                  <a:pt x="0" y="2701"/>
                  <a:pt x="0" y="1504"/>
                </a:cubicBezTo>
                <a:cubicBezTo>
                  <a:pt x="0" y="673"/>
                  <a:pt x="674" y="0"/>
                  <a:pt x="1504" y="0"/>
                </a:cubicBezTo>
                <a:cubicBezTo>
                  <a:pt x="2335" y="0"/>
                  <a:pt x="3008" y="673"/>
                  <a:pt x="3008" y="1504"/>
                </a:cubicBezTo>
                <a:cubicBezTo>
                  <a:pt x="3008" y="2702"/>
                  <a:pt x="1907" y="4550"/>
                  <a:pt x="1504" y="5619"/>
                </a:cubicBezTo>
                <a:close/>
              </a:path>
            </a:pathLst>
          </a:custGeom>
          <a:solidFill>
            <a:schemeClr val="accent2"/>
          </a:solidFill>
          <a:ln w="317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outerShdw blurRad="228600" dist="762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Freeform 116"/>
          <p:cNvSpPr>
            <a:spLocks noChangeAspect="1"/>
          </p:cNvSpPr>
          <p:nvPr/>
        </p:nvSpPr>
        <p:spPr bwMode="auto">
          <a:xfrm flipV="1">
            <a:off x="2131695" y="3802380"/>
            <a:ext cx="967105" cy="2333625"/>
          </a:xfrm>
          <a:custGeom>
            <a:avLst/>
            <a:gdLst>
              <a:gd name="T0" fmla="*/ 1504 w 3008"/>
              <a:gd name="T1" fmla="*/ 5619 h 5619"/>
              <a:gd name="T2" fmla="*/ 0 w 3008"/>
              <a:gd name="T3" fmla="*/ 1504 h 5619"/>
              <a:gd name="T4" fmla="*/ 1504 w 3008"/>
              <a:gd name="T5" fmla="*/ 0 h 5619"/>
              <a:gd name="T6" fmla="*/ 3008 w 3008"/>
              <a:gd name="T7" fmla="*/ 1504 h 5619"/>
              <a:gd name="T8" fmla="*/ 1504 w 3008"/>
              <a:gd name="T9" fmla="*/ 5619 h 5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08" h="5619">
                <a:moveTo>
                  <a:pt x="1504" y="5619"/>
                </a:moveTo>
                <a:cubicBezTo>
                  <a:pt x="1101" y="4550"/>
                  <a:pt x="0" y="2701"/>
                  <a:pt x="0" y="1504"/>
                </a:cubicBezTo>
                <a:cubicBezTo>
                  <a:pt x="0" y="673"/>
                  <a:pt x="674" y="0"/>
                  <a:pt x="1504" y="0"/>
                </a:cubicBezTo>
                <a:cubicBezTo>
                  <a:pt x="2335" y="0"/>
                  <a:pt x="3008" y="673"/>
                  <a:pt x="3008" y="1504"/>
                </a:cubicBezTo>
                <a:cubicBezTo>
                  <a:pt x="3008" y="2702"/>
                  <a:pt x="1907" y="4550"/>
                  <a:pt x="1504" y="5619"/>
                </a:cubicBezTo>
                <a:close/>
              </a:path>
            </a:pathLst>
          </a:custGeom>
          <a:solidFill>
            <a:schemeClr val="accent1"/>
          </a:solidFill>
          <a:ln w="317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</a:ln>
          <a:effectLst>
            <a:outerShdw blurRad="228600" dist="762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 116"/>
          <p:cNvSpPr>
            <a:spLocks noChangeAspect="1"/>
          </p:cNvSpPr>
          <p:nvPr/>
        </p:nvSpPr>
        <p:spPr bwMode="auto">
          <a:xfrm flipV="1">
            <a:off x="4894580" y="3721735"/>
            <a:ext cx="776605" cy="2407285"/>
          </a:xfrm>
          <a:custGeom>
            <a:avLst/>
            <a:gdLst>
              <a:gd name="T0" fmla="*/ 1504 w 3008"/>
              <a:gd name="T1" fmla="*/ 5619 h 5619"/>
              <a:gd name="T2" fmla="*/ 0 w 3008"/>
              <a:gd name="T3" fmla="*/ 1504 h 5619"/>
              <a:gd name="T4" fmla="*/ 1504 w 3008"/>
              <a:gd name="T5" fmla="*/ 0 h 5619"/>
              <a:gd name="T6" fmla="*/ 3008 w 3008"/>
              <a:gd name="T7" fmla="*/ 1504 h 5619"/>
              <a:gd name="T8" fmla="*/ 1504 w 3008"/>
              <a:gd name="T9" fmla="*/ 5619 h 5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08" h="5619">
                <a:moveTo>
                  <a:pt x="1504" y="5619"/>
                </a:moveTo>
                <a:cubicBezTo>
                  <a:pt x="1101" y="4550"/>
                  <a:pt x="0" y="2701"/>
                  <a:pt x="0" y="1504"/>
                </a:cubicBezTo>
                <a:cubicBezTo>
                  <a:pt x="0" y="673"/>
                  <a:pt x="674" y="0"/>
                  <a:pt x="1504" y="0"/>
                </a:cubicBezTo>
                <a:cubicBezTo>
                  <a:pt x="2335" y="0"/>
                  <a:pt x="3008" y="673"/>
                  <a:pt x="3008" y="1504"/>
                </a:cubicBezTo>
                <a:cubicBezTo>
                  <a:pt x="3008" y="2702"/>
                  <a:pt x="1907" y="4550"/>
                  <a:pt x="1504" y="5619"/>
                </a:cubicBezTo>
                <a:close/>
              </a:path>
            </a:pathLst>
          </a:custGeom>
          <a:solidFill>
            <a:schemeClr val="accent3"/>
          </a:solidFill>
          <a:ln w="317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</a:ln>
          <a:effectLst>
            <a:outerShdw blurRad="228600" dist="762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256310" y="4567502"/>
            <a:ext cx="717929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spc="-150" dirty="0">
                <a:solidFill>
                  <a:schemeClr val="bg1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主动公开</a:t>
            </a:r>
            <a:endParaRPr lang="zh-CN" altLang="en-US" sz="2400" spc="-150" dirty="0">
              <a:solidFill>
                <a:schemeClr val="bg1"/>
              </a:solidFill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952874" y="4567502"/>
            <a:ext cx="717929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spc="-150" dirty="0">
                <a:solidFill>
                  <a:schemeClr val="bg1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政策解读</a:t>
            </a:r>
            <a:endParaRPr lang="zh-CN" altLang="en-US" sz="2400" spc="-150" dirty="0">
              <a:solidFill>
                <a:schemeClr val="bg1"/>
              </a:solidFill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587750" y="1537970"/>
            <a:ext cx="748030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spc="-150" dirty="0">
                <a:solidFill>
                  <a:schemeClr val="bg1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平台建设</a:t>
            </a:r>
            <a:endParaRPr lang="zh-CN" altLang="en-US" sz="2400" spc="-150" dirty="0">
              <a:solidFill>
                <a:schemeClr val="bg1"/>
              </a:solidFill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29" name="Freeform 116"/>
          <p:cNvSpPr>
            <a:spLocks noChangeAspect="1"/>
          </p:cNvSpPr>
          <p:nvPr/>
        </p:nvSpPr>
        <p:spPr bwMode="auto">
          <a:xfrm flipV="1">
            <a:off x="9070975" y="3728720"/>
            <a:ext cx="776605" cy="2407285"/>
          </a:xfrm>
          <a:custGeom>
            <a:avLst/>
            <a:gdLst>
              <a:gd name="T0" fmla="*/ 1504 w 3008"/>
              <a:gd name="T1" fmla="*/ 5619 h 5619"/>
              <a:gd name="T2" fmla="*/ 0 w 3008"/>
              <a:gd name="T3" fmla="*/ 1504 h 5619"/>
              <a:gd name="T4" fmla="*/ 1504 w 3008"/>
              <a:gd name="T5" fmla="*/ 0 h 5619"/>
              <a:gd name="T6" fmla="*/ 3008 w 3008"/>
              <a:gd name="T7" fmla="*/ 1504 h 5619"/>
              <a:gd name="T8" fmla="*/ 1504 w 3008"/>
              <a:gd name="T9" fmla="*/ 5619 h 5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08" h="5619">
                <a:moveTo>
                  <a:pt x="1504" y="5619"/>
                </a:moveTo>
                <a:cubicBezTo>
                  <a:pt x="1101" y="4550"/>
                  <a:pt x="0" y="2701"/>
                  <a:pt x="0" y="1504"/>
                </a:cubicBezTo>
                <a:cubicBezTo>
                  <a:pt x="0" y="673"/>
                  <a:pt x="674" y="0"/>
                  <a:pt x="1504" y="0"/>
                </a:cubicBezTo>
                <a:cubicBezTo>
                  <a:pt x="2335" y="0"/>
                  <a:pt x="3008" y="673"/>
                  <a:pt x="3008" y="1504"/>
                </a:cubicBezTo>
                <a:cubicBezTo>
                  <a:pt x="3008" y="2702"/>
                  <a:pt x="1907" y="4550"/>
                  <a:pt x="1504" y="5619"/>
                </a:cubicBezTo>
                <a:close/>
              </a:path>
            </a:pathLst>
          </a:custGeom>
          <a:solidFill>
            <a:schemeClr val="accent3"/>
          </a:solidFill>
          <a:ln w="317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</a:ln>
          <a:effectLst>
            <a:outerShdw blurRad="228600" dist="762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9310489" y="3503859"/>
            <a:ext cx="298185" cy="298185"/>
          </a:xfrm>
          <a:prstGeom prst="ellipse">
            <a:avLst/>
          </a:prstGeom>
          <a:solidFill>
            <a:schemeClr val="accent3"/>
          </a:solidFill>
          <a:ln w="1905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63500" dist="38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9070849" y="4567502"/>
            <a:ext cx="717929" cy="1568450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zh-CN" altLang="en-US" sz="2400" spc="-150" dirty="0">
                <a:solidFill>
                  <a:schemeClr val="bg1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监督保障</a:t>
            </a:r>
            <a:endParaRPr lang="zh-CN" altLang="en-US" sz="2400" spc="-150" dirty="0">
              <a:solidFill>
                <a:schemeClr val="bg1"/>
              </a:solidFill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823584" y="1630627"/>
            <a:ext cx="717929" cy="1568450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zh-CN" altLang="en-US" sz="2400" spc="-150" dirty="0">
                <a:solidFill>
                  <a:schemeClr val="bg1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回应关切</a:t>
            </a:r>
            <a:endParaRPr lang="zh-CN" altLang="en-US" sz="2400" spc="-150" dirty="0">
              <a:solidFill>
                <a:schemeClr val="bg1"/>
              </a:solidFill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52956 -4.44444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/>
      <p:bldP spid="18" grpId="0"/>
      <p:bldP spid="19" grpId="0"/>
      <p:bldP spid="29" grpId="0" bldLvl="0" animBg="1"/>
      <p:bldP spid="30" grpId="0" bldLvl="0" animBg="1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12"/>
          <p:cNvSpPr/>
          <p:nvPr/>
        </p:nvSpPr>
        <p:spPr>
          <a:xfrm>
            <a:off x="6760185" y="2179564"/>
            <a:ext cx="677952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718299" y="672641"/>
            <a:ext cx="829826" cy="82982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5262738" y="1883120"/>
            <a:ext cx="770088" cy="770088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7744290" y="76679"/>
            <a:ext cx="729411" cy="729411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3888368" y="-718520"/>
            <a:ext cx="1120554" cy="11205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7239036" y="1087554"/>
            <a:ext cx="82260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" y="3214257"/>
            <a:ext cx="12192000" cy="216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425238" y="3572038"/>
            <a:ext cx="9341527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主动公开政府信息情况</a:t>
            </a:r>
            <a:endParaRPr lang="zh-CN" altLang="en-US" sz="7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4869845" y="-339290"/>
            <a:ext cx="2568292" cy="256829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676938" y="-176487"/>
            <a:ext cx="954107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600" dirty="0">
                <a:solidFill>
                  <a:schemeClr val="accent2">
                    <a:lumMod val="75000"/>
                  </a:schemeClr>
                </a:solidFill>
                <a:latin typeface="AgencyFB" panose="02000806040000020003" pitchFamily="2" charset="0"/>
              </a:rPr>
              <a:t>2</a:t>
            </a:r>
            <a:endParaRPr lang="zh-CN" altLang="en-US" sz="13600" dirty="0">
              <a:solidFill>
                <a:schemeClr val="accent2">
                  <a:lumMod val="75000"/>
                </a:schemeClr>
              </a:solidFill>
              <a:latin typeface="AgencyFB" panose="02000806040000020003" pitchFamily="2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286500" y="1629489"/>
            <a:ext cx="173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02</a:t>
            </a:r>
            <a:endParaRPr lang="zh-CN" altLang="en-US" sz="2400" b="1" dirty="0">
              <a:solidFill>
                <a:schemeClr val="accent2">
                  <a:lumMod val="75000"/>
                </a:schemeClr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6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8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6" grpId="0" animBg="1"/>
      <p:bldP spid="22" grpId="0"/>
      <p:bldP spid="22" grpId="1"/>
      <p:bldP spid="22" grpId="2"/>
      <p:bldP spid="4" grpId="0" animBg="1"/>
      <p:bldP spid="4" grpId="1" animBg="1"/>
      <p:bldP spid="4" grpId="2" animBg="1"/>
      <p:bldP spid="21" grpId="0"/>
      <p:bldP spid="21" grpId="1"/>
      <p:bldP spid="21" grpId="2"/>
      <p:bldP spid="23" grpId="0"/>
      <p:bldP spid="23" grpId="1"/>
      <p:bldP spid="23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775856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5"/>
          <p:cNvSpPr/>
          <p:nvPr/>
        </p:nvSpPr>
        <p:spPr bwMode="auto">
          <a:xfrm>
            <a:off x="5729605" y="1203325"/>
            <a:ext cx="4971415" cy="4363085"/>
          </a:xfrm>
          <a:custGeom>
            <a:avLst/>
            <a:gdLst>
              <a:gd name="T0" fmla="*/ 2462 w 4677"/>
              <a:gd name="T1" fmla="*/ 0 h 4677"/>
              <a:gd name="T2" fmla="*/ 2781 w 4677"/>
              <a:gd name="T3" fmla="*/ 314 h 4677"/>
              <a:gd name="T4" fmla="*/ 3178 w 4677"/>
              <a:gd name="T5" fmla="*/ 153 h 4677"/>
              <a:gd name="T6" fmla="*/ 3385 w 4677"/>
              <a:gd name="T7" fmla="*/ 550 h 4677"/>
              <a:gd name="T8" fmla="*/ 3813 w 4677"/>
              <a:gd name="T9" fmla="*/ 519 h 4677"/>
              <a:gd name="T10" fmla="*/ 3886 w 4677"/>
              <a:gd name="T11" fmla="*/ 961 h 4677"/>
              <a:gd name="T12" fmla="*/ 4303 w 4677"/>
              <a:gd name="T13" fmla="*/ 1064 h 4677"/>
              <a:gd name="T14" fmla="*/ 4236 w 4677"/>
              <a:gd name="T15" fmla="*/ 1506 h 4677"/>
              <a:gd name="T16" fmla="*/ 4601 w 4677"/>
              <a:gd name="T17" fmla="*/ 1733 h 4677"/>
              <a:gd name="T18" fmla="*/ 4400 w 4677"/>
              <a:gd name="T19" fmla="*/ 2134 h 4677"/>
              <a:gd name="T20" fmla="*/ 4677 w 4677"/>
              <a:gd name="T21" fmla="*/ 2462 h 4677"/>
              <a:gd name="T22" fmla="*/ 4363 w 4677"/>
              <a:gd name="T23" fmla="*/ 2781 h 4677"/>
              <a:gd name="T24" fmla="*/ 4525 w 4677"/>
              <a:gd name="T25" fmla="*/ 3178 h 4677"/>
              <a:gd name="T26" fmla="*/ 4127 w 4677"/>
              <a:gd name="T27" fmla="*/ 3385 h 4677"/>
              <a:gd name="T28" fmla="*/ 4158 w 4677"/>
              <a:gd name="T29" fmla="*/ 3813 h 4677"/>
              <a:gd name="T30" fmla="*/ 3716 w 4677"/>
              <a:gd name="T31" fmla="*/ 3886 h 4677"/>
              <a:gd name="T32" fmla="*/ 3614 w 4677"/>
              <a:gd name="T33" fmla="*/ 4303 h 4677"/>
              <a:gd name="T34" fmla="*/ 3171 w 4677"/>
              <a:gd name="T35" fmla="*/ 4237 h 4677"/>
              <a:gd name="T36" fmla="*/ 2944 w 4677"/>
              <a:gd name="T37" fmla="*/ 4601 h 4677"/>
              <a:gd name="T38" fmla="*/ 2544 w 4677"/>
              <a:gd name="T39" fmla="*/ 4401 h 4677"/>
              <a:gd name="T40" fmla="*/ 2216 w 4677"/>
              <a:gd name="T41" fmla="*/ 4677 h 4677"/>
              <a:gd name="T42" fmla="*/ 1896 w 4677"/>
              <a:gd name="T43" fmla="*/ 4363 h 4677"/>
              <a:gd name="T44" fmla="*/ 1499 w 4677"/>
              <a:gd name="T45" fmla="*/ 4525 h 4677"/>
              <a:gd name="T46" fmla="*/ 1293 w 4677"/>
              <a:gd name="T47" fmla="*/ 4128 h 4677"/>
              <a:gd name="T48" fmla="*/ 864 w 4677"/>
              <a:gd name="T49" fmla="*/ 4158 h 4677"/>
              <a:gd name="T50" fmla="*/ 791 w 4677"/>
              <a:gd name="T51" fmla="*/ 3717 h 4677"/>
              <a:gd name="T52" fmla="*/ 374 w 4677"/>
              <a:gd name="T53" fmla="*/ 3614 h 4677"/>
              <a:gd name="T54" fmla="*/ 441 w 4677"/>
              <a:gd name="T55" fmla="*/ 3171 h 4677"/>
              <a:gd name="T56" fmla="*/ 76 w 4677"/>
              <a:gd name="T57" fmla="*/ 2945 h 4677"/>
              <a:gd name="T58" fmla="*/ 277 w 4677"/>
              <a:gd name="T59" fmla="*/ 2544 h 4677"/>
              <a:gd name="T60" fmla="*/ 0 w 4677"/>
              <a:gd name="T61" fmla="*/ 2216 h 4677"/>
              <a:gd name="T62" fmla="*/ 314 w 4677"/>
              <a:gd name="T63" fmla="*/ 1897 h 4677"/>
              <a:gd name="T64" fmla="*/ 152 w 4677"/>
              <a:gd name="T65" fmla="*/ 1499 h 4677"/>
              <a:gd name="T66" fmla="*/ 550 w 4677"/>
              <a:gd name="T67" fmla="*/ 1293 h 4677"/>
              <a:gd name="T68" fmla="*/ 519 w 4677"/>
              <a:gd name="T69" fmla="*/ 865 h 4677"/>
              <a:gd name="T70" fmla="*/ 961 w 4677"/>
              <a:gd name="T71" fmla="*/ 792 h 4677"/>
              <a:gd name="T72" fmla="*/ 1063 w 4677"/>
              <a:gd name="T73" fmla="*/ 375 h 4677"/>
              <a:gd name="T74" fmla="*/ 1506 w 4677"/>
              <a:gd name="T75" fmla="*/ 441 h 4677"/>
              <a:gd name="T76" fmla="*/ 1733 w 4677"/>
              <a:gd name="T77" fmla="*/ 77 h 4677"/>
              <a:gd name="T78" fmla="*/ 2133 w 4677"/>
              <a:gd name="T79" fmla="*/ 277 h 4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677" h="4677">
                <a:moveTo>
                  <a:pt x="2216" y="0"/>
                </a:moveTo>
                <a:lnTo>
                  <a:pt x="2462" y="0"/>
                </a:lnTo>
                <a:lnTo>
                  <a:pt x="2544" y="277"/>
                </a:lnTo>
                <a:cubicBezTo>
                  <a:pt x="2624" y="285"/>
                  <a:pt x="2703" y="297"/>
                  <a:pt x="2781" y="314"/>
                </a:cubicBezTo>
                <a:lnTo>
                  <a:pt x="2944" y="77"/>
                </a:lnTo>
                <a:lnTo>
                  <a:pt x="3178" y="153"/>
                </a:lnTo>
                <a:lnTo>
                  <a:pt x="3171" y="441"/>
                </a:lnTo>
                <a:cubicBezTo>
                  <a:pt x="3244" y="473"/>
                  <a:pt x="3316" y="510"/>
                  <a:pt x="3385" y="550"/>
                </a:cubicBezTo>
                <a:lnTo>
                  <a:pt x="3614" y="375"/>
                </a:lnTo>
                <a:lnTo>
                  <a:pt x="3813" y="519"/>
                </a:lnTo>
                <a:lnTo>
                  <a:pt x="3716" y="792"/>
                </a:lnTo>
                <a:cubicBezTo>
                  <a:pt x="3776" y="845"/>
                  <a:pt x="3833" y="901"/>
                  <a:pt x="3886" y="961"/>
                </a:cubicBezTo>
                <a:lnTo>
                  <a:pt x="4158" y="865"/>
                </a:lnTo>
                <a:lnTo>
                  <a:pt x="4303" y="1064"/>
                </a:lnTo>
                <a:lnTo>
                  <a:pt x="4127" y="1293"/>
                </a:lnTo>
                <a:cubicBezTo>
                  <a:pt x="4168" y="1362"/>
                  <a:pt x="4204" y="1433"/>
                  <a:pt x="4236" y="1506"/>
                </a:cubicBezTo>
                <a:lnTo>
                  <a:pt x="4525" y="1499"/>
                </a:lnTo>
                <a:lnTo>
                  <a:pt x="4601" y="1733"/>
                </a:lnTo>
                <a:lnTo>
                  <a:pt x="4363" y="1897"/>
                </a:lnTo>
                <a:cubicBezTo>
                  <a:pt x="4380" y="1974"/>
                  <a:pt x="4393" y="2053"/>
                  <a:pt x="4400" y="2134"/>
                </a:cubicBezTo>
                <a:lnTo>
                  <a:pt x="4677" y="2216"/>
                </a:lnTo>
                <a:lnTo>
                  <a:pt x="4677" y="2462"/>
                </a:lnTo>
                <a:lnTo>
                  <a:pt x="4400" y="2544"/>
                </a:lnTo>
                <a:cubicBezTo>
                  <a:pt x="4393" y="2624"/>
                  <a:pt x="4380" y="2703"/>
                  <a:pt x="4363" y="2781"/>
                </a:cubicBezTo>
                <a:lnTo>
                  <a:pt x="4601" y="2945"/>
                </a:lnTo>
                <a:lnTo>
                  <a:pt x="4525" y="3178"/>
                </a:lnTo>
                <a:lnTo>
                  <a:pt x="4236" y="3171"/>
                </a:lnTo>
                <a:cubicBezTo>
                  <a:pt x="4204" y="3245"/>
                  <a:pt x="4168" y="3316"/>
                  <a:pt x="4127" y="3385"/>
                </a:cubicBezTo>
                <a:lnTo>
                  <a:pt x="4303" y="3614"/>
                </a:lnTo>
                <a:lnTo>
                  <a:pt x="4158" y="3813"/>
                </a:lnTo>
                <a:lnTo>
                  <a:pt x="3886" y="3717"/>
                </a:lnTo>
                <a:cubicBezTo>
                  <a:pt x="3833" y="3776"/>
                  <a:pt x="3776" y="3833"/>
                  <a:pt x="3716" y="3886"/>
                </a:cubicBezTo>
                <a:lnTo>
                  <a:pt x="3813" y="4159"/>
                </a:lnTo>
                <a:lnTo>
                  <a:pt x="3614" y="4303"/>
                </a:lnTo>
                <a:lnTo>
                  <a:pt x="3385" y="4128"/>
                </a:lnTo>
                <a:cubicBezTo>
                  <a:pt x="3316" y="4168"/>
                  <a:pt x="3244" y="4204"/>
                  <a:pt x="3171" y="4237"/>
                </a:cubicBezTo>
                <a:lnTo>
                  <a:pt x="3178" y="4525"/>
                </a:lnTo>
                <a:lnTo>
                  <a:pt x="2944" y="4601"/>
                </a:lnTo>
                <a:lnTo>
                  <a:pt x="2781" y="4363"/>
                </a:lnTo>
                <a:cubicBezTo>
                  <a:pt x="2703" y="4380"/>
                  <a:pt x="2624" y="4393"/>
                  <a:pt x="2544" y="4401"/>
                </a:cubicBezTo>
                <a:lnTo>
                  <a:pt x="2461" y="4677"/>
                </a:lnTo>
                <a:lnTo>
                  <a:pt x="2216" y="4677"/>
                </a:lnTo>
                <a:lnTo>
                  <a:pt x="2133" y="4401"/>
                </a:lnTo>
                <a:cubicBezTo>
                  <a:pt x="2053" y="4393"/>
                  <a:pt x="1974" y="4380"/>
                  <a:pt x="1896" y="4363"/>
                </a:cubicBezTo>
                <a:lnTo>
                  <a:pt x="1733" y="4601"/>
                </a:lnTo>
                <a:lnTo>
                  <a:pt x="1499" y="4525"/>
                </a:lnTo>
                <a:lnTo>
                  <a:pt x="1506" y="4237"/>
                </a:lnTo>
                <a:cubicBezTo>
                  <a:pt x="1433" y="4204"/>
                  <a:pt x="1361" y="4168"/>
                  <a:pt x="1293" y="4128"/>
                </a:cubicBezTo>
                <a:lnTo>
                  <a:pt x="1063" y="4303"/>
                </a:lnTo>
                <a:lnTo>
                  <a:pt x="864" y="4158"/>
                </a:lnTo>
                <a:lnTo>
                  <a:pt x="961" y="3886"/>
                </a:lnTo>
                <a:cubicBezTo>
                  <a:pt x="901" y="3833"/>
                  <a:pt x="844" y="3776"/>
                  <a:pt x="791" y="3717"/>
                </a:cubicBezTo>
                <a:lnTo>
                  <a:pt x="519" y="3813"/>
                </a:lnTo>
                <a:lnTo>
                  <a:pt x="374" y="3614"/>
                </a:lnTo>
                <a:lnTo>
                  <a:pt x="550" y="3385"/>
                </a:lnTo>
                <a:cubicBezTo>
                  <a:pt x="509" y="3316"/>
                  <a:pt x="473" y="3245"/>
                  <a:pt x="441" y="3171"/>
                </a:cubicBezTo>
                <a:lnTo>
                  <a:pt x="152" y="3178"/>
                </a:lnTo>
                <a:lnTo>
                  <a:pt x="76" y="2945"/>
                </a:lnTo>
                <a:lnTo>
                  <a:pt x="314" y="2781"/>
                </a:lnTo>
                <a:cubicBezTo>
                  <a:pt x="297" y="2703"/>
                  <a:pt x="285" y="2624"/>
                  <a:pt x="277" y="2544"/>
                </a:cubicBezTo>
                <a:lnTo>
                  <a:pt x="0" y="2462"/>
                </a:lnTo>
                <a:lnTo>
                  <a:pt x="0" y="2216"/>
                </a:lnTo>
                <a:lnTo>
                  <a:pt x="277" y="2134"/>
                </a:lnTo>
                <a:cubicBezTo>
                  <a:pt x="285" y="2053"/>
                  <a:pt x="297" y="1974"/>
                  <a:pt x="314" y="1897"/>
                </a:cubicBezTo>
                <a:lnTo>
                  <a:pt x="76" y="1733"/>
                </a:lnTo>
                <a:lnTo>
                  <a:pt x="152" y="1499"/>
                </a:lnTo>
                <a:lnTo>
                  <a:pt x="441" y="1506"/>
                </a:lnTo>
                <a:cubicBezTo>
                  <a:pt x="473" y="1433"/>
                  <a:pt x="509" y="1362"/>
                  <a:pt x="550" y="1293"/>
                </a:cubicBezTo>
                <a:lnTo>
                  <a:pt x="374" y="1064"/>
                </a:lnTo>
                <a:lnTo>
                  <a:pt x="519" y="865"/>
                </a:lnTo>
                <a:lnTo>
                  <a:pt x="791" y="961"/>
                </a:lnTo>
                <a:cubicBezTo>
                  <a:pt x="844" y="901"/>
                  <a:pt x="901" y="845"/>
                  <a:pt x="961" y="792"/>
                </a:cubicBezTo>
                <a:lnTo>
                  <a:pt x="864" y="519"/>
                </a:lnTo>
                <a:lnTo>
                  <a:pt x="1063" y="375"/>
                </a:lnTo>
                <a:lnTo>
                  <a:pt x="1293" y="550"/>
                </a:lnTo>
                <a:cubicBezTo>
                  <a:pt x="1361" y="510"/>
                  <a:pt x="1433" y="473"/>
                  <a:pt x="1506" y="441"/>
                </a:cubicBezTo>
                <a:lnTo>
                  <a:pt x="1499" y="153"/>
                </a:lnTo>
                <a:lnTo>
                  <a:pt x="1733" y="77"/>
                </a:lnTo>
                <a:lnTo>
                  <a:pt x="1896" y="314"/>
                </a:lnTo>
                <a:cubicBezTo>
                  <a:pt x="1974" y="297"/>
                  <a:pt x="2053" y="285"/>
                  <a:pt x="2133" y="277"/>
                </a:cubicBezTo>
                <a:lnTo>
                  <a:pt x="2216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" name="Freeform 6"/>
          <p:cNvSpPr/>
          <p:nvPr/>
        </p:nvSpPr>
        <p:spPr bwMode="auto">
          <a:xfrm>
            <a:off x="758190" y="1623695"/>
            <a:ext cx="3598545" cy="3513455"/>
          </a:xfrm>
          <a:custGeom>
            <a:avLst/>
            <a:gdLst>
              <a:gd name="T0" fmla="*/ 2199 w 3758"/>
              <a:gd name="T1" fmla="*/ 270 h 3758"/>
              <a:gd name="T2" fmla="*/ 2546 w 3758"/>
              <a:gd name="T3" fmla="*/ 121 h 3758"/>
              <a:gd name="T4" fmla="*/ 2790 w 3758"/>
              <a:gd name="T5" fmla="*/ 516 h 3758"/>
              <a:gd name="T6" fmla="*/ 3168 w 3758"/>
              <a:gd name="T7" fmla="*/ 510 h 3758"/>
              <a:gd name="T8" fmla="*/ 3243 w 3758"/>
              <a:gd name="T9" fmla="*/ 968 h 3758"/>
              <a:gd name="T10" fmla="*/ 3594 w 3758"/>
              <a:gd name="T11" fmla="*/ 1107 h 3758"/>
              <a:gd name="T12" fmla="*/ 3487 w 3758"/>
              <a:gd name="T13" fmla="*/ 1559 h 3758"/>
              <a:gd name="T14" fmla="*/ 3758 w 3758"/>
              <a:gd name="T15" fmla="*/ 1822 h 3758"/>
              <a:gd name="T16" fmla="*/ 3488 w 3758"/>
              <a:gd name="T17" fmla="*/ 2199 h 3758"/>
              <a:gd name="T18" fmla="*/ 3637 w 3758"/>
              <a:gd name="T19" fmla="*/ 2545 h 3758"/>
              <a:gd name="T20" fmla="*/ 3242 w 3758"/>
              <a:gd name="T21" fmla="*/ 2790 h 3758"/>
              <a:gd name="T22" fmla="*/ 3248 w 3758"/>
              <a:gd name="T23" fmla="*/ 3167 h 3758"/>
              <a:gd name="T24" fmla="*/ 2790 w 3758"/>
              <a:gd name="T25" fmla="*/ 3242 h 3758"/>
              <a:gd name="T26" fmla="*/ 2651 w 3758"/>
              <a:gd name="T27" fmla="*/ 3593 h 3758"/>
              <a:gd name="T28" fmla="*/ 2199 w 3758"/>
              <a:gd name="T29" fmla="*/ 3487 h 3758"/>
              <a:gd name="T30" fmla="*/ 1936 w 3758"/>
              <a:gd name="T31" fmla="*/ 3758 h 3758"/>
              <a:gd name="T32" fmla="*/ 1559 w 3758"/>
              <a:gd name="T33" fmla="*/ 3487 h 3758"/>
              <a:gd name="T34" fmla="*/ 1213 w 3758"/>
              <a:gd name="T35" fmla="*/ 3637 h 3758"/>
              <a:gd name="T36" fmla="*/ 968 w 3758"/>
              <a:gd name="T37" fmla="*/ 3242 h 3758"/>
              <a:gd name="T38" fmla="*/ 591 w 3758"/>
              <a:gd name="T39" fmla="*/ 3248 h 3758"/>
              <a:gd name="T40" fmla="*/ 516 w 3758"/>
              <a:gd name="T41" fmla="*/ 2790 h 3758"/>
              <a:gd name="T42" fmla="*/ 165 w 3758"/>
              <a:gd name="T43" fmla="*/ 2651 h 3758"/>
              <a:gd name="T44" fmla="*/ 271 w 3758"/>
              <a:gd name="T45" fmla="*/ 2198 h 3758"/>
              <a:gd name="T46" fmla="*/ 0 w 3758"/>
              <a:gd name="T47" fmla="*/ 1936 h 3758"/>
              <a:gd name="T48" fmla="*/ 271 w 3758"/>
              <a:gd name="T49" fmla="*/ 1558 h 3758"/>
              <a:gd name="T50" fmla="*/ 121 w 3758"/>
              <a:gd name="T51" fmla="*/ 1212 h 3758"/>
              <a:gd name="T52" fmla="*/ 516 w 3758"/>
              <a:gd name="T53" fmla="*/ 968 h 3758"/>
              <a:gd name="T54" fmla="*/ 510 w 3758"/>
              <a:gd name="T55" fmla="*/ 590 h 3758"/>
              <a:gd name="T56" fmla="*/ 968 w 3758"/>
              <a:gd name="T57" fmla="*/ 515 h 3758"/>
              <a:gd name="T58" fmla="*/ 1107 w 3758"/>
              <a:gd name="T59" fmla="*/ 164 h 3758"/>
              <a:gd name="T60" fmla="*/ 1560 w 3758"/>
              <a:gd name="T61" fmla="*/ 271 h 3758"/>
              <a:gd name="T62" fmla="*/ 1822 w 3758"/>
              <a:gd name="T63" fmla="*/ 0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58" h="3758">
                <a:moveTo>
                  <a:pt x="1917" y="240"/>
                </a:moveTo>
                <a:cubicBezTo>
                  <a:pt x="2013" y="242"/>
                  <a:pt x="2108" y="252"/>
                  <a:pt x="2199" y="270"/>
                </a:cubicBezTo>
                <a:lnTo>
                  <a:pt x="2344" y="57"/>
                </a:lnTo>
                <a:lnTo>
                  <a:pt x="2546" y="121"/>
                </a:lnTo>
                <a:lnTo>
                  <a:pt x="2541" y="379"/>
                </a:lnTo>
                <a:cubicBezTo>
                  <a:pt x="2628" y="417"/>
                  <a:pt x="2712" y="463"/>
                  <a:pt x="2790" y="516"/>
                </a:cubicBezTo>
                <a:lnTo>
                  <a:pt x="3006" y="374"/>
                </a:lnTo>
                <a:lnTo>
                  <a:pt x="3168" y="510"/>
                </a:lnTo>
                <a:lnTo>
                  <a:pt x="3065" y="747"/>
                </a:lnTo>
                <a:cubicBezTo>
                  <a:pt x="3130" y="815"/>
                  <a:pt x="3190" y="889"/>
                  <a:pt x="3243" y="968"/>
                </a:cubicBezTo>
                <a:lnTo>
                  <a:pt x="3496" y="919"/>
                </a:lnTo>
                <a:lnTo>
                  <a:pt x="3594" y="1107"/>
                </a:lnTo>
                <a:lnTo>
                  <a:pt x="3408" y="1286"/>
                </a:lnTo>
                <a:cubicBezTo>
                  <a:pt x="3442" y="1374"/>
                  <a:pt x="3469" y="1465"/>
                  <a:pt x="3487" y="1559"/>
                </a:cubicBezTo>
                <a:lnTo>
                  <a:pt x="3740" y="1611"/>
                </a:lnTo>
                <a:lnTo>
                  <a:pt x="3758" y="1822"/>
                </a:lnTo>
                <a:lnTo>
                  <a:pt x="3518" y="1916"/>
                </a:lnTo>
                <a:cubicBezTo>
                  <a:pt x="3516" y="2013"/>
                  <a:pt x="3506" y="2107"/>
                  <a:pt x="3488" y="2199"/>
                </a:cubicBezTo>
                <a:lnTo>
                  <a:pt x="3701" y="2344"/>
                </a:lnTo>
                <a:lnTo>
                  <a:pt x="3637" y="2545"/>
                </a:lnTo>
                <a:lnTo>
                  <a:pt x="3379" y="2541"/>
                </a:lnTo>
                <a:cubicBezTo>
                  <a:pt x="3341" y="2628"/>
                  <a:pt x="3295" y="2711"/>
                  <a:pt x="3242" y="2790"/>
                </a:cubicBezTo>
                <a:lnTo>
                  <a:pt x="3384" y="3005"/>
                </a:lnTo>
                <a:lnTo>
                  <a:pt x="3248" y="3167"/>
                </a:lnTo>
                <a:lnTo>
                  <a:pt x="3011" y="3064"/>
                </a:lnTo>
                <a:cubicBezTo>
                  <a:pt x="2943" y="3130"/>
                  <a:pt x="2869" y="3189"/>
                  <a:pt x="2790" y="3242"/>
                </a:cubicBezTo>
                <a:lnTo>
                  <a:pt x="2839" y="3496"/>
                </a:lnTo>
                <a:lnTo>
                  <a:pt x="2651" y="3593"/>
                </a:lnTo>
                <a:lnTo>
                  <a:pt x="2472" y="3408"/>
                </a:lnTo>
                <a:cubicBezTo>
                  <a:pt x="2384" y="3442"/>
                  <a:pt x="2293" y="3468"/>
                  <a:pt x="2199" y="3487"/>
                </a:cubicBezTo>
                <a:lnTo>
                  <a:pt x="2147" y="3740"/>
                </a:lnTo>
                <a:lnTo>
                  <a:pt x="1936" y="3758"/>
                </a:lnTo>
                <a:lnTo>
                  <a:pt x="1842" y="3518"/>
                </a:lnTo>
                <a:cubicBezTo>
                  <a:pt x="1745" y="3516"/>
                  <a:pt x="1651" y="3505"/>
                  <a:pt x="1559" y="3487"/>
                </a:cubicBezTo>
                <a:lnTo>
                  <a:pt x="1414" y="3701"/>
                </a:lnTo>
                <a:lnTo>
                  <a:pt x="1213" y="3637"/>
                </a:lnTo>
                <a:lnTo>
                  <a:pt x="1217" y="3379"/>
                </a:lnTo>
                <a:cubicBezTo>
                  <a:pt x="1130" y="3340"/>
                  <a:pt x="1047" y="3295"/>
                  <a:pt x="968" y="3242"/>
                </a:cubicBezTo>
                <a:lnTo>
                  <a:pt x="753" y="3384"/>
                </a:lnTo>
                <a:lnTo>
                  <a:pt x="591" y="3248"/>
                </a:lnTo>
                <a:lnTo>
                  <a:pt x="694" y="3011"/>
                </a:lnTo>
                <a:cubicBezTo>
                  <a:pt x="628" y="2943"/>
                  <a:pt x="569" y="2869"/>
                  <a:pt x="516" y="2790"/>
                </a:cubicBezTo>
                <a:lnTo>
                  <a:pt x="262" y="2838"/>
                </a:lnTo>
                <a:lnTo>
                  <a:pt x="165" y="2651"/>
                </a:lnTo>
                <a:lnTo>
                  <a:pt x="350" y="2471"/>
                </a:lnTo>
                <a:cubicBezTo>
                  <a:pt x="316" y="2384"/>
                  <a:pt x="290" y="2293"/>
                  <a:pt x="271" y="2198"/>
                </a:cubicBezTo>
                <a:lnTo>
                  <a:pt x="18" y="2147"/>
                </a:lnTo>
                <a:lnTo>
                  <a:pt x="0" y="1936"/>
                </a:lnTo>
                <a:lnTo>
                  <a:pt x="240" y="1841"/>
                </a:lnTo>
                <a:cubicBezTo>
                  <a:pt x="242" y="1745"/>
                  <a:pt x="252" y="1650"/>
                  <a:pt x="271" y="1558"/>
                </a:cubicBezTo>
                <a:lnTo>
                  <a:pt x="57" y="1414"/>
                </a:lnTo>
                <a:lnTo>
                  <a:pt x="121" y="1212"/>
                </a:lnTo>
                <a:lnTo>
                  <a:pt x="379" y="1217"/>
                </a:lnTo>
                <a:cubicBezTo>
                  <a:pt x="418" y="1130"/>
                  <a:pt x="463" y="1046"/>
                  <a:pt x="516" y="968"/>
                </a:cubicBezTo>
                <a:lnTo>
                  <a:pt x="374" y="752"/>
                </a:lnTo>
                <a:lnTo>
                  <a:pt x="510" y="590"/>
                </a:lnTo>
                <a:lnTo>
                  <a:pt x="747" y="693"/>
                </a:lnTo>
                <a:cubicBezTo>
                  <a:pt x="815" y="628"/>
                  <a:pt x="889" y="568"/>
                  <a:pt x="968" y="515"/>
                </a:cubicBezTo>
                <a:lnTo>
                  <a:pt x="920" y="262"/>
                </a:lnTo>
                <a:lnTo>
                  <a:pt x="1107" y="164"/>
                </a:lnTo>
                <a:lnTo>
                  <a:pt x="1287" y="350"/>
                </a:lnTo>
                <a:cubicBezTo>
                  <a:pt x="1374" y="316"/>
                  <a:pt x="1465" y="289"/>
                  <a:pt x="1560" y="271"/>
                </a:cubicBezTo>
                <a:lnTo>
                  <a:pt x="1611" y="18"/>
                </a:lnTo>
                <a:lnTo>
                  <a:pt x="1822" y="0"/>
                </a:lnTo>
                <a:lnTo>
                  <a:pt x="1917" y="24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8" name="椭圆 7"/>
          <p:cNvSpPr/>
          <p:nvPr/>
        </p:nvSpPr>
        <p:spPr>
          <a:xfrm>
            <a:off x="1216025" y="2197100"/>
            <a:ext cx="2683510" cy="2416810"/>
          </a:xfrm>
          <a:prstGeom prst="ellipse">
            <a:avLst/>
          </a:prstGeom>
          <a:solidFill>
            <a:schemeClr val="accent1"/>
          </a:solidFill>
          <a:ln w="25400">
            <a:noFill/>
          </a:ln>
          <a:effectLst>
            <a:outerShdw blurRad="381000" dist="2540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" name="椭圆 8"/>
          <p:cNvSpPr/>
          <p:nvPr/>
        </p:nvSpPr>
        <p:spPr>
          <a:xfrm>
            <a:off x="6203950" y="1623695"/>
            <a:ext cx="3979545" cy="3513455"/>
          </a:xfrm>
          <a:prstGeom prst="ellipse">
            <a:avLst/>
          </a:prstGeom>
          <a:solidFill>
            <a:schemeClr val="accent2"/>
          </a:solidFill>
          <a:ln w="25400">
            <a:noFill/>
          </a:ln>
          <a:effectLst>
            <a:outerShdw blurRad="381000" dist="2540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2" name="矩形 11"/>
          <p:cNvSpPr/>
          <p:nvPr/>
        </p:nvSpPr>
        <p:spPr>
          <a:xfrm>
            <a:off x="1619250" y="2860675"/>
            <a:ext cx="1877695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通过“中国杭州”网站平台和“杭州城管”门户网站发布信息2454条。</a:t>
            </a:r>
            <a:endParaRPr lang="zh-CN" altLang="en-US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773545" y="2583815"/>
            <a:ext cx="2869565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通过微博发布信息4047条，通过微信发布信息2450条，通过抖音发布视频信息1867条。</a:t>
            </a:r>
            <a:endParaRPr lang="zh-CN" altLang="en-US" sz="2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52956 -4.44444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84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path" presetSubtype="0" accel="90000" decel="1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3.125E-6 2.96296E-6 L -0.25 2.96296E-6 " pathEditMode="relative" rAng="0" ptsTypes="AA">
                                      <p:cBhvr>
                                        <p:cTn id="16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autoRev="1" fill="hold" grpId="2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5" presetClass="path" presetSubtype="0" accel="90000" decel="1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3.95833E-6 -2.22222E-6 L -0.25 -2.22222E-6 " pathEditMode="relative" rAng="0" ptsTypes="AA">
                                      <p:cBhvr>
                                        <p:cTn id="23" dur="2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" presetClass="emph" presetSubtype="0" autoRev="1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47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bldLvl="0" animBg="1"/>
      <p:bldP spid="4" grpId="2" bldLvl="0" animBg="1"/>
      <p:bldP spid="5" grpId="0" bldLvl="0" animBg="1"/>
      <p:bldP spid="5" grpId="1" bldLvl="0" animBg="1"/>
      <p:bldP spid="5" grpId="2" bldLvl="0" animBg="1"/>
      <p:bldP spid="8" grpId="0" bldLvl="0" animBg="1"/>
      <p:bldP spid="9" grpId="0" bldLvl="0" animBg="1"/>
      <p:bldP spid="12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椭圆 14"/>
          <p:cNvSpPr/>
          <p:nvPr/>
        </p:nvSpPr>
        <p:spPr>
          <a:xfrm>
            <a:off x="6760185" y="2179564"/>
            <a:ext cx="677952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3718299" y="672641"/>
            <a:ext cx="829826" cy="82982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262738" y="1883120"/>
            <a:ext cx="770088" cy="770088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744290" y="76679"/>
            <a:ext cx="729411" cy="729411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888368" y="-718520"/>
            <a:ext cx="1120554" cy="11205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7239036" y="1087554"/>
            <a:ext cx="82260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03200" dist="76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" y="3214257"/>
            <a:ext cx="12192000" cy="216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425238" y="3572038"/>
            <a:ext cx="9341527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收到和处理政府信息公开申请情况</a:t>
            </a:r>
            <a:endParaRPr lang="zh-CN" altLang="en-US" sz="6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4869845" y="-339290"/>
            <a:ext cx="2568292" cy="256829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676938" y="-176487"/>
            <a:ext cx="1109599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3600">
                <a:solidFill>
                  <a:schemeClr val="accent2">
                    <a:lumMod val="75000"/>
                  </a:schemeClr>
                </a:solidFill>
                <a:latin typeface="AgencyFB" panose="02000806040000020003" pitchFamily="2" charset="0"/>
              </a:defRPr>
            </a:lvl1pPr>
          </a:lstStyle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5286500" y="1629489"/>
            <a:ext cx="173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Aharoni" panose="02010803020104030203" pitchFamily="2" charset="-79"/>
              </a:rPr>
              <a:t>PART 03</a:t>
            </a:r>
            <a:endParaRPr lang="zh-CN" altLang="en-US" sz="2400" b="1" dirty="0">
              <a:solidFill>
                <a:schemeClr val="accent3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3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6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8" dur="250" fill="hold"/>
                                        <p:tgtEl>
                                          <p:spTgt spid="2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13" grpId="0" animBg="1"/>
      <p:bldP spid="22" grpId="0"/>
      <p:bldP spid="22" grpId="1"/>
      <p:bldP spid="22" grpId="2"/>
      <p:bldP spid="4" grpId="0" animBg="1"/>
      <p:bldP spid="4" grpId="1" animBg="1"/>
      <p:bldP spid="4" grpId="2" animBg="1"/>
      <p:bldP spid="21" grpId="0"/>
      <p:bldP spid="21" grpId="1"/>
      <p:bldP spid="21" grpId="2"/>
      <p:bldP spid="23" grpId="0"/>
      <p:bldP spid="23" grpId="1"/>
      <p:bldP spid="23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接连接符 15"/>
          <p:cNvCxnSpPr/>
          <p:nvPr/>
        </p:nvCxnSpPr>
        <p:spPr>
          <a:xfrm>
            <a:off x="0" y="775856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48"/>
          <p:cNvSpPr/>
          <p:nvPr/>
        </p:nvSpPr>
        <p:spPr bwMode="auto">
          <a:xfrm>
            <a:off x="9837126" y="3767762"/>
            <a:ext cx="764860" cy="76506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109710" tIns="54855" rIns="109710" bIns="54855" numCol="1" anchor="t" anchorCtr="0" compatLnSpc="1"/>
          <a:lstStyle/>
          <a:p>
            <a:endParaRPr lang="en-US" sz="900" dirty="0">
              <a:latin typeface="微软雅黑" pitchFamily="34" charset="-122"/>
            </a:endParaRPr>
          </a:p>
        </p:txBody>
      </p:sp>
      <p:sp>
        <p:nvSpPr>
          <p:cNvPr id="5" name="Oval 42"/>
          <p:cNvSpPr/>
          <p:nvPr/>
        </p:nvSpPr>
        <p:spPr bwMode="auto">
          <a:xfrm>
            <a:off x="1698077" y="3756477"/>
            <a:ext cx="764860" cy="76506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109710" tIns="54855" rIns="109710" bIns="54855" numCol="1" anchor="t" anchorCtr="0" compatLnSpc="1"/>
          <a:lstStyle/>
          <a:p>
            <a:endParaRPr lang="en-US" sz="900" dirty="0">
              <a:latin typeface="微软雅黑" pitchFamily="34" charset="-122"/>
            </a:endParaRPr>
          </a:p>
        </p:txBody>
      </p:sp>
      <p:sp>
        <p:nvSpPr>
          <p:cNvPr id="6" name="Oval 44"/>
          <p:cNvSpPr/>
          <p:nvPr/>
        </p:nvSpPr>
        <p:spPr bwMode="auto">
          <a:xfrm>
            <a:off x="4411093" y="3756477"/>
            <a:ext cx="764860" cy="76506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109710" tIns="54855" rIns="109710" bIns="54855" numCol="1" anchor="t" anchorCtr="0" compatLnSpc="1"/>
          <a:lstStyle/>
          <a:p>
            <a:endParaRPr lang="en-US" sz="900" dirty="0">
              <a:latin typeface="微软雅黑" pitchFamily="34" charset="-122"/>
            </a:endParaRPr>
          </a:p>
        </p:txBody>
      </p:sp>
      <p:sp>
        <p:nvSpPr>
          <p:cNvPr id="7" name="Oval 46"/>
          <p:cNvSpPr/>
          <p:nvPr/>
        </p:nvSpPr>
        <p:spPr bwMode="auto">
          <a:xfrm>
            <a:off x="7124109" y="3756477"/>
            <a:ext cx="764860" cy="76506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109710" tIns="54855" rIns="109710" bIns="54855" numCol="1" anchor="t" anchorCtr="0" compatLnSpc="1"/>
          <a:lstStyle/>
          <a:p>
            <a:endParaRPr lang="en-US" sz="900" dirty="0">
              <a:latin typeface="微软雅黑" pitchFamily="34" charset="-122"/>
            </a:endParaRPr>
          </a:p>
        </p:txBody>
      </p:sp>
      <p:sp>
        <p:nvSpPr>
          <p:cNvPr id="8" name="Freeform 13"/>
          <p:cNvSpPr>
            <a:spLocks noChangeArrowheads="1"/>
          </p:cNvSpPr>
          <p:nvPr/>
        </p:nvSpPr>
        <p:spPr bwMode="auto">
          <a:xfrm>
            <a:off x="5036856" y="1338086"/>
            <a:ext cx="2132948" cy="2132845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3523 0 0"/>
              <a:gd name="G7" fmla="+- 2269 0 0"/>
              <a:gd name="G8" fmla="+- 1016 0 0"/>
              <a:gd name="G9" fmla="+- 1 0 0"/>
              <a:gd name="G10" fmla="+- 1 0 0"/>
              <a:gd name="G11" fmla="+- 1 0 0"/>
              <a:gd name="G12" fmla="+- 1 0 0"/>
              <a:gd name="G13" fmla="+- 1 0 0"/>
              <a:gd name="T0" fmla="*/ 1634765 w 4540"/>
              <a:gd name="T1" fmla="*/ 817202 h 4540"/>
              <a:gd name="T2" fmla="*/ 1634765 w 4540"/>
              <a:gd name="T3" fmla="*/ 817202 h 4540"/>
              <a:gd name="T4" fmla="*/ 817563 w 4540"/>
              <a:gd name="T5" fmla="*/ 1634765 h 4540"/>
              <a:gd name="T6" fmla="*/ 0 w 4540"/>
              <a:gd name="T7" fmla="*/ 817202 h 4540"/>
              <a:gd name="T8" fmla="*/ 817563 w 4540"/>
              <a:gd name="T9" fmla="*/ 0 h 4540"/>
              <a:gd name="T10" fmla="*/ 1634765 w 4540"/>
              <a:gd name="T11" fmla="*/ 817202 h 4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40" h="4540">
                <a:moveTo>
                  <a:pt x="4539" y="2269"/>
                </a:moveTo>
                <a:lnTo>
                  <a:pt x="4539" y="2269"/>
                </a:lnTo>
                <a:cubicBezTo>
                  <a:pt x="4539" y="3523"/>
                  <a:pt x="3523" y="4539"/>
                  <a:pt x="2270" y="4539"/>
                </a:cubicBezTo>
                <a:cubicBezTo>
                  <a:pt x="1016" y="4539"/>
                  <a:pt x="0" y="3523"/>
                  <a:pt x="0" y="2269"/>
                </a:cubicBezTo>
                <a:cubicBezTo>
                  <a:pt x="0" y="1016"/>
                  <a:pt x="1016" y="0"/>
                  <a:pt x="2270" y="0"/>
                </a:cubicBezTo>
                <a:cubicBezTo>
                  <a:pt x="3523" y="0"/>
                  <a:pt x="4539" y="1016"/>
                  <a:pt x="4539" y="226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03200" dist="152400" dir="2700000" algn="tl" rotWithShape="0">
              <a:prstClr val="black">
                <a:alpha val="6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</a:ex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109710" tIns="54855" rIns="109710" bIns="54855" numCol="1" anchor="t" anchorCtr="0" compatLnSpc="1"/>
          <a:lstStyle/>
          <a:p>
            <a:endParaRPr lang="en-US" sz="900" dirty="0">
              <a:solidFill>
                <a:schemeClr val="lt1"/>
              </a:solidFill>
              <a:latin typeface="微软雅黑" pitchFamily="34" charset="-122"/>
            </a:endParaRPr>
          </a:p>
        </p:txBody>
      </p:sp>
      <p:sp>
        <p:nvSpPr>
          <p:cNvPr id="9" name="Freeform 14"/>
          <p:cNvSpPr>
            <a:spLocks noChangeArrowheads="1"/>
          </p:cNvSpPr>
          <p:nvPr/>
        </p:nvSpPr>
        <p:spPr bwMode="auto">
          <a:xfrm>
            <a:off x="5272930" y="1572077"/>
            <a:ext cx="1660800" cy="166072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2745 0 0"/>
              <a:gd name="G7" fmla="+- 1768 0 0"/>
              <a:gd name="G8" fmla="+- 792 0 0"/>
              <a:gd name="G9" fmla="+- 1 0 0"/>
              <a:gd name="G10" fmla="+- 1 0 0"/>
              <a:gd name="G11" fmla="+- 1 0 0"/>
              <a:gd name="G12" fmla="+- 1 0 0"/>
              <a:gd name="G13" fmla="+- 1 0 0"/>
              <a:gd name="T0" fmla="*/ 1272815 w 3538"/>
              <a:gd name="T1" fmla="*/ 636228 h 3538"/>
              <a:gd name="T2" fmla="*/ 1272815 w 3538"/>
              <a:gd name="T3" fmla="*/ 636228 h 3538"/>
              <a:gd name="T4" fmla="*/ 636588 w 3538"/>
              <a:gd name="T5" fmla="*/ 1272815 h 3538"/>
              <a:gd name="T6" fmla="*/ 0 w 3538"/>
              <a:gd name="T7" fmla="*/ 636228 h 3538"/>
              <a:gd name="T8" fmla="*/ 636588 w 3538"/>
              <a:gd name="T9" fmla="*/ 0 h 3538"/>
              <a:gd name="T10" fmla="*/ 1272815 w 3538"/>
              <a:gd name="T11" fmla="*/ 636228 h 3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38" h="3538">
                <a:moveTo>
                  <a:pt x="3537" y="1768"/>
                </a:moveTo>
                <a:lnTo>
                  <a:pt x="3537" y="1768"/>
                </a:lnTo>
                <a:cubicBezTo>
                  <a:pt x="3537" y="2745"/>
                  <a:pt x="2745" y="3537"/>
                  <a:pt x="1769" y="3537"/>
                </a:cubicBezTo>
                <a:cubicBezTo>
                  <a:pt x="792" y="3537"/>
                  <a:pt x="0" y="2745"/>
                  <a:pt x="0" y="1768"/>
                </a:cubicBezTo>
                <a:cubicBezTo>
                  <a:pt x="0" y="792"/>
                  <a:pt x="792" y="0"/>
                  <a:pt x="1769" y="0"/>
                </a:cubicBezTo>
                <a:cubicBezTo>
                  <a:pt x="2745" y="0"/>
                  <a:pt x="3537" y="792"/>
                  <a:pt x="3537" y="17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21878" tIns="60939" rIns="121878" bIns="60939" anchor="ctr"/>
          <a:lstStyle/>
          <a:p>
            <a:endParaRPr lang="en-US" sz="900" dirty="0">
              <a:latin typeface="微软雅黑" pitchFamily="34" charset="-122"/>
            </a:endParaRPr>
          </a:p>
        </p:txBody>
      </p:sp>
      <p:sp>
        <p:nvSpPr>
          <p:cNvPr id="10" name="Freeform 15"/>
          <p:cNvSpPr>
            <a:spLocks noChangeArrowheads="1"/>
          </p:cNvSpPr>
          <p:nvPr/>
        </p:nvSpPr>
        <p:spPr bwMode="auto">
          <a:xfrm>
            <a:off x="5506933" y="1808140"/>
            <a:ext cx="1190723" cy="1190667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966 0 0"/>
              <a:gd name="G7" fmla="+- 1267 0 0"/>
              <a:gd name="G8" fmla="+- 566 0 0"/>
              <a:gd name="G9" fmla="+- 1 0 0"/>
              <a:gd name="G10" fmla="+- 1 0 0"/>
              <a:gd name="G11" fmla="+- 1 0 0"/>
              <a:gd name="G12" fmla="+- 1 0 0"/>
              <a:gd name="G13" fmla="+- 1 0 0"/>
              <a:gd name="T0" fmla="*/ 912452 w 2536"/>
              <a:gd name="T1" fmla="*/ 456047 h 2536"/>
              <a:gd name="T2" fmla="*/ 912452 w 2536"/>
              <a:gd name="T3" fmla="*/ 456047 h 2536"/>
              <a:gd name="T4" fmla="*/ 456406 w 2536"/>
              <a:gd name="T5" fmla="*/ 912453 h 2536"/>
              <a:gd name="T6" fmla="*/ 0 w 2536"/>
              <a:gd name="T7" fmla="*/ 456047 h 2536"/>
              <a:gd name="T8" fmla="*/ 456406 w 2536"/>
              <a:gd name="T9" fmla="*/ 0 h 2536"/>
              <a:gd name="T10" fmla="*/ 912452 w 2536"/>
              <a:gd name="T11" fmla="*/ 456047 h 2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36" h="2536">
                <a:moveTo>
                  <a:pt x="2535" y="1267"/>
                </a:moveTo>
                <a:lnTo>
                  <a:pt x="2535" y="1267"/>
                </a:lnTo>
                <a:cubicBezTo>
                  <a:pt x="2535" y="1966"/>
                  <a:pt x="1969" y="2535"/>
                  <a:pt x="1268" y="2535"/>
                </a:cubicBezTo>
                <a:cubicBezTo>
                  <a:pt x="569" y="2535"/>
                  <a:pt x="0" y="1966"/>
                  <a:pt x="0" y="1267"/>
                </a:cubicBezTo>
                <a:cubicBezTo>
                  <a:pt x="0" y="566"/>
                  <a:pt x="569" y="0"/>
                  <a:pt x="1268" y="0"/>
                </a:cubicBezTo>
                <a:cubicBezTo>
                  <a:pt x="1969" y="0"/>
                  <a:pt x="2535" y="566"/>
                  <a:pt x="2535" y="126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21878" tIns="60939" rIns="121878" bIns="60939" anchor="ctr"/>
          <a:lstStyle/>
          <a:p>
            <a:endParaRPr lang="en-US" sz="900" dirty="0">
              <a:latin typeface="微软雅黑" pitchFamily="34" charset="-122"/>
            </a:endParaRPr>
          </a:p>
        </p:txBody>
      </p:sp>
      <p:sp>
        <p:nvSpPr>
          <p:cNvPr id="11" name="Freeform 16"/>
          <p:cNvSpPr>
            <a:spLocks noChangeArrowheads="1"/>
          </p:cNvSpPr>
          <p:nvPr/>
        </p:nvSpPr>
        <p:spPr bwMode="auto">
          <a:xfrm>
            <a:off x="5743007" y="2042132"/>
            <a:ext cx="720647" cy="722682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193 0 0"/>
              <a:gd name="G7" fmla="+- 769 0 0"/>
              <a:gd name="G8" fmla="+- 345 0 0"/>
              <a:gd name="G9" fmla="+- 1 0 0"/>
              <a:gd name="G10" fmla="+- 1 0 0"/>
              <a:gd name="G11" fmla="+- 1 0 0"/>
              <a:gd name="G12" fmla="+- 1 0 0"/>
              <a:gd name="G13" fmla="+- 1 0 0"/>
              <a:gd name="T0" fmla="*/ 552090 w 1534"/>
              <a:gd name="T1" fmla="*/ 277199 h 1537"/>
              <a:gd name="T2" fmla="*/ 552090 w 1534"/>
              <a:gd name="T3" fmla="*/ 277199 h 1537"/>
              <a:gd name="T4" fmla="*/ 276225 w 1534"/>
              <a:gd name="T5" fmla="*/ 553677 h 1537"/>
              <a:gd name="T6" fmla="*/ 0 w 1534"/>
              <a:gd name="T7" fmla="*/ 277199 h 1537"/>
              <a:gd name="T8" fmla="*/ 276225 w 1534"/>
              <a:gd name="T9" fmla="*/ 0 h 1537"/>
              <a:gd name="T10" fmla="*/ 552090 w 1534"/>
              <a:gd name="T11" fmla="*/ 277199 h 1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4" h="1537">
                <a:moveTo>
                  <a:pt x="1533" y="769"/>
                </a:moveTo>
                <a:lnTo>
                  <a:pt x="1533" y="769"/>
                </a:lnTo>
                <a:cubicBezTo>
                  <a:pt x="1533" y="1193"/>
                  <a:pt x="1191" y="1536"/>
                  <a:pt x="767" y="1536"/>
                </a:cubicBezTo>
                <a:cubicBezTo>
                  <a:pt x="342" y="1536"/>
                  <a:pt x="0" y="1193"/>
                  <a:pt x="0" y="769"/>
                </a:cubicBezTo>
                <a:cubicBezTo>
                  <a:pt x="0" y="345"/>
                  <a:pt x="342" y="0"/>
                  <a:pt x="767" y="0"/>
                </a:cubicBezTo>
                <a:cubicBezTo>
                  <a:pt x="1191" y="0"/>
                  <a:pt x="1533" y="345"/>
                  <a:pt x="1533" y="76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21878" tIns="60939" rIns="121878" bIns="60939" anchor="ctr"/>
          <a:lstStyle/>
          <a:p>
            <a:endParaRPr lang="en-US" sz="900" dirty="0">
              <a:latin typeface="微软雅黑" pitchFamily="34" charset="-122"/>
            </a:endParaRPr>
          </a:p>
        </p:txBody>
      </p:sp>
      <p:sp>
        <p:nvSpPr>
          <p:cNvPr id="12" name="Freeform 17"/>
          <p:cNvSpPr>
            <a:spLocks noChangeArrowheads="1"/>
          </p:cNvSpPr>
          <p:nvPr/>
        </p:nvSpPr>
        <p:spPr bwMode="auto">
          <a:xfrm>
            <a:off x="5977009" y="2276122"/>
            <a:ext cx="250571" cy="250559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*/ 1 0 0"/>
              <a:gd name="T0" fmla="*/ 534 256 1"/>
              <a:gd name="T1" fmla="*/ 0 256 1"/>
              <a:gd name="G5" fmla="+- 0 T0 T1"/>
              <a:gd name="G6" fmla="cos G4 G5"/>
              <a:gd name="G7" fmla="+- 1 0 0"/>
              <a:gd name="G8" fmla="+- 415 0 0"/>
              <a:gd name="G9" fmla="+- 268 0 0"/>
              <a:gd name="G10" fmla="+- 121 0 0"/>
              <a:gd name="G11" fmla="+- 1 0 0"/>
              <a:gd name="G12" fmla="*/ 1 0 0"/>
              <a:gd name="G13" fmla="*/ 1 0 0"/>
              <a:gd name="G14" fmla="cos G12 G13"/>
              <a:gd name="G15" fmla="+- 1 0 0"/>
              <a:gd name="G16" fmla="+- 1 0 0"/>
              <a:gd name="G17" fmla="+- 1 0 0"/>
              <a:gd name="T2" fmla="*/ 191729 w 535"/>
              <a:gd name="T3" fmla="*/ 96224 h 535"/>
              <a:gd name="T4" fmla="*/ 191729 w 535"/>
              <a:gd name="T5" fmla="*/ 96224 h 535"/>
              <a:gd name="T6" fmla="*/ 95505 w 535"/>
              <a:gd name="T7" fmla="*/ 191729 h 535"/>
              <a:gd name="T8" fmla="*/ 0 w 535"/>
              <a:gd name="T9" fmla="*/ 96224 h 535"/>
              <a:gd name="T10" fmla="*/ 95505 w 535"/>
              <a:gd name="T11" fmla="*/ 0 h 535"/>
              <a:gd name="T12" fmla="*/ 191729 w 535"/>
              <a:gd name="T13" fmla="*/ 96224 h 535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5" h="535">
                <a:moveTo>
                  <a:pt x="534" y="268"/>
                </a:moveTo>
                <a:lnTo>
                  <a:pt x="534" y="268"/>
                </a:lnTo>
                <a:cubicBezTo>
                  <a:pt x="534" y="415"/>
                  <a:pt x="412" y="534"/>
                  <a:pt x="266" y="534"/>
                </a:cubicBezTo>
                <a:cubicBezTo>
                  <a:pt x="119" y="534"/>
                  <a:pt x="0" y="415"/>
                  <a:pt x="0" y="268"/>
                </a:cubicBezTo>
                <a:cubicBezTo>
                  <a:pt x="0" y="121"/>
                  <a:pt x="119" y="0"/>
                  <a:pt x="266" y="0"/>
                </a:cubicBezTo>
                <a:cubicBezTo>
                  <a:pt x="412" y="0"/>
                  <a:pt x="534" y="121"/>
                  <a:pt x="534" y="2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21878" tIns="60939" rIns="121878" bIns="60939" anchor="ctr"/>
          <a:lstStyle/>
          <a:p>
            <a:endParaRPr lang="en-US" sz="900" dirty="0">
              <a:latin typeface="微软雅黑" pitchFamily="34" charset="-122"/>
            </a:endParaRPr>
          </a:p>
        </p:txBody>
      </p:sp>
      <p:grpSp>
        <p:nvGrpSpPr>
          <p:cNvPr id="13" name="Group 405"/>
          <p:cNvGrpSpPr/>
          <p:nvPr/>
        </p:nvGrpSpPr>
        <p:grpSpPr>
          <a:xfrm>
            <a:off x="6063983" y="1561724"/>
            <a:ext cx="1739492" cy="844855"/>
            <a:chOff x="12124791" y="3770786"/>
            <a:chExt cx="3478984" cy="1689710"/>
          </a:xfrm>
        </p:grpSpPr>
        <p:sp>
          <p:nvSpPr>
            <p:cNvPr id="14" name="Freeform 18"/>
            <p:cNvSpPr>
              <a:spLocks noChangeArrowheads="1"/>
            </p:cNvSpPr>
            <p:nvPr/>
          </p:nvSpPr>
          <p:spPr bwMode="auto">
            <a:xfrm>
              <a:off x="12124793" y="4118666"/>
              <a:ext cx="2841169" cy="1341829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429 0 0"/>
                <a:gd name="G4" fmla="+- 1 0 0"/>
                <a:gd name="T0" fmla="*/ 106633 w 3023"/>
                <a:gd name="T1" fmla="*/ 407523 h 1430"/>
                <a:gd name="T2" fmla="*/ 1067050 w 3023"/>
                <a:gd name="T3" fmla="*/ 0 h 1430"/>
                <a:gd name="T4" fmla="*/ 1088665 w 3023"/>
                <a:gd name="T5" fmla="*/ 52154 h 1430"/>
                <a:gd name="T6" fmla="*/ 0 w 3023"/>
                <a:gd name="T7" fmla="*/ 513990 h 1430"/>
                <a:gd name="T8" fmla="*/ 106633 w 3023"/>
                <a:gd name="T9" fmla="*/ 407523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3" h="1430">
                  <a:moveTo>
                    <a:pt x="296" y="1133"/>
                  </a:moveTo>
                  <a:lnTo>
                    <a:pt x="2962" y="0"/>
                  </a:lnTo>
                  <a:lnTo>
                    <a:pt x="3022" y="145"/>
                  </a:lnTo>
                  <a:lnTo>
                    <a:pt x="0" y="1429"/>
                  </a:lnTo>
                  <a:lnTo>
                    <a:pt x="296" y="1133"/>
                  </a:lnTo>
                </a:path>
              </a:pathLst>
            </a:custGeom>
            <a:solidFill>
              <a:srgbClr val="515D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21878" tIns="60939" rIns="121878" bIns="60939" anchor="ctr"/>
            <a:lstStyle/>
            <a:p>
              <a:endParaRPr lang="en-US" sz="900" dirty="0">
                <a:latin typeface="微软雅黑" pitchFamily="34" charset="-122"/>
              </a:endParaRPr>
            </a:p>
          </p:txBody>
        </p:sp>
        <p:sp>
          <p:nvSpPr>
            <p:cNvPr id="15" name="Freeform 19"/>
            <p:cNvSpPr>
              <a:spLocks noChangeArrowheads="1"/>
            </p:cNvSpPr>
            <p:nvPr/>
          </p:nvSpPr>
          <p:spPr bwMode="auto">
            <a:xfrm>
              <a:off x="12124791" y="4255333"/>
              <a:ext cx="2899153" cy="1205163"/>
            </a:xfrm>
            <a:custGeom>
              <a:avLst/>
              <a:gdLst>
                <a:gd name="G0" fmla="+- 1 0 0"/>
                <a:gd name="G1" fmla="*/ 1 0 0"/>
                <a:gd name="G2" fmla="+- 1 0 0"/>
                <a:gd name="G3" fmla="+- 1284 0 0"/>
                <a:gd name="G4" fmla="+- 1 0 0"/>
                <a:gd name="T0" fmla="*/ 150879 w 3086"/>
                <a:gd name="T1" fmla="*/ 459087 h 1285"/>
                <a:gd name="T2" fmla="*/ 1110890 w 3086"/>
                <a:gd name="T3" fmla="*/ 51769 h 1285"/>
                <a:gd name="T4" fmla="*/ 1088204 w 3086"/>
                <a:gd name="T5" fmla="*/ 0 h 1285"/>
                <a:gd name="T6" fmla="*/ 0 w 3086"/>
                <a:gd name="T7" fmla="*/ 461603 h 1285"/>
                <a:gd name="T8" fmla="*/ 150879 w 3086"/>
                <a:gd name="T9" fmla="*/ 459087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6" h="1285">
                  <a:moveTo>
                    <a:pt x="419" y="1277"/>
                  </a:moveTo>
                  <a:lnTo>
                    <a:pt x="3085" y="144"/>
                  </a:lnTo>
                  <a:lnTo>
                    <a:pt x="3022" y="0"/>
                  </a:lnTo>
                  <a:lnTo>
                    <a:pt x="0" y="1284"/>
                  </a:lnTo>
                  <a:lnTo>
                    <a:pt x="419" y="1277"/>
                  </a:lnTo>
                </a:path>
              </a:pathLst>
            </a:custGeom>
            <a:solidFill>
              <a:srgbClr val="8282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21878" tIns="60939" rIns="121878" bIns="60939" anchor="ctr"/>
            <a:lstStyle/>
            <a:p>
              <a:endParaRPr lang="en-US" sz="900" dirty="0">
                <a:latin typeface="微软雅黑" pitchFamily="34" charset="-122"/>
              </a:endParaRPr>
            </a:p>
          </p:txBody>
        </p:sp>
        <p:sp>
          <p:nvSpPr>
            <p:cNvPr id="17" name="Freeform 20"/>
            <p:cNvSpPr>
              <a:spLocks noChangeArrowheads="1"/>
            </p:cNvSpPr>
            <p:nvPr/>
          </p:nvSpPr>
          <p:spPr bwMode="auto">
            <a:xfrm>
              <a:off x="12157926" y="4097957"/>
              <a:ext cx="2841169" cy="1341829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429 0 0"/>
                <a:gd name="G4" fmla="+- 1 0 0"/>
                <a:gd name="T0" fmla="*/ 106527 w 3026"/>
                <a:gd name="T1" fmla="*/ 407523 h 1430"/>
                <a:gd name="T2" fmla="*/ 1066712 w 3026"/>
                <a:gd name="T3" fmla="*/ 0 h 1430"/>
                <a:gd name="T4" fmla="*/ 1088665 w 3026"/>
                <a:gd name="T5" fmla="*/ 51795 h 1430"/>
                <a:gd name="T6" fmla="*/ 0 w 3026"/>
                <a:gd name="T7" fmla="*/ 513990 h 1430"/>
                <a:gd name="T8" fmla="*/ 106527 w 3026"/>
                <a:gd name="T9" fmla="*/ 407523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6" h="1430">
                  <a:moveTo>
                    <a:pt x="296" y="1133"/>
                  </a:moveTo>
                  <a:lnTo>
                    <a:pt x="2964" y="0"/>
                  </a:lnTo>
                  <a:lnTo>
                    <a:pt x="3025" y="144"/>
                  </a:lnTo>
                  <a:lnTo>
                    <a:pt x="0" y="1429"/>
                  </a:lnTo>
                  <a:lnTo>
                    <a:pt x="296" y="1133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21878" tIns="60939" rIns="121878" bIns="60939" anchor="ctr"/>
            <a:lstStyle/>
            <a:p>
              <a:endParaRPr lang="en-US" sz="900" dirty="0">
                <a:latin typeface="微软雅黑" pitchFamily="34" charset="-122"/>
              </a:endParaRPr>
            </a:p>
          </p:txBody>
        </p:sp>
        <p:sp>
          <p:nvSpPr>
            <p:cNvPr id="18" name="Freeform 21"/>
            <p:cNvSpPr>
              <a:spLocks noChangeArrowheads="1"/>
            </p:cNvSpPr>
            <p:nvPr/>
          </p:nvSpPr>
          <p:spPr bwMode="auto">
            <a:xfrm>
              <a:off x="12157924" y="4234626"/>
              <a:ext cx="2899153" cy="1209302"/>
            </a:xfrm>
            <a:custGeom>
              <a:avLst/>
              <a:gdLst>
                <a:gd name="G0" fmla="+- 1 0 0"/>
                <a:gd name="G1" fmla="*/ 1 0 0"/>
                <a:gd name="G2" fmla="+- 1 0 0"/>
                <a:gd name="G3" fmla="+- 1285 0 0"/>
                <a:gd name="G4" fmla="+- 1 0 0"/>
                <a:gd name="T0" fmla="*/ 151093 w 3089"/>
                <a:gd name="T1" fmla="*/ 460666 h 1286"/>
                <a:gd name="T2" fmla="*/ 1110890 w 3089"/>
                <a:gd name="T3" fmla="*/ 52267 h 1286"/>
                <a:gd name="T4" fmla="*/ 1088226 w 3089"/>
                <a:gd name="T5" fmla="*/ 0 h 1286"/>
                <a:gd name="T6" fmla="*/ 0 w 3089"/>
                <a:gd name="T7" fmla="*/ 463190 h 1286"/>
                <a:gd name="T8" fmla="*/ 151093 w 3089"/>
                <a:gd name="T9" fmla="*/ 46066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9" h="1286">
                  <a:moveTo>
                    <a:pt x="420" y="1278"/>
                  </a:moveTo>
                  <a:lnTo>
                    <a:pt x="3088" y="145"/>
                  </a:lnTo>
                  <a:lnTo>
                    <a:pt x="3025" y="0"/>
                  </a:lnTo>
                  <a:lnTo>
                    <a:pt x="0" y="1285"/>
                  </a:lnTo>
                  <a:lnTo>
                    <a:pt x="420" y="1278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21878" tIns="60939" rIns="121878" bIns="60939" anchor="ctr"/>
            <a:lstStyle/>
            <a:p>
              <a:endParaRPr lang="en-US" sz="900" dirty="0">
                <a:latin typeface="微软雅黑" pitchFamily="34" charset="-122"/>
              </a:endParaRPr>
            </a:p>
          </p:txBody>
        </p:sp>
        <p:sp>
          <p:nvSpPr>
            <p:cNvPr id="19" name="Freeform 22"/>
            <p:cNvSpPr>
              <a:spLocks noChangeArrowheads="1"/>
            </p:cNvSpPr>
            <p:nvPr/>
          </p:nvSpPr>
          <p:spPr bwMode="auto">
            <a:xfrm>
              <a:off x="14560081" y="3770786"/>
              <a:ext cx="820046" cy="604652"/>
            </a:xfrm>
            <a:custGeom>
              <a:avLst/>
              <a:gdLst>
                <a:gd name="G0" fmla="+- 643 0 0"/>
                <a:gd name="G1" fmla="+- 643 0 0"/>
                <a:gd name="G2" fmla="+- 643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643 0 0"/>
                <a:gd name="T0" fmla="*/ 0 w 875"/>
                <a:gd name="T1" fmla="*/ 231415 h 644"/>
                <a:gd name="T2" fmla="*/ 0 w 875"/>
                <a:gd name="T3" fmla="*/ 231415 h 644"/>
                <a:gd name="T4" fmla="*/ 116390 w 875"/>
                <a:gd name="T5" fmla="*/ 84936 h 644"/>
                <a:gd name="T6" fmla="*/ 313966 w 875"/>
                <a:gd name="T7" fmla="*/ 0 h 644"/>
                <a:gd name="T8" fmla="*/ 221644 w 875"/>
                <a:gd name="T9" fmla="*/ 137841 h 644"/>
                <a:gd name="T10" fmla="*/ 0 w 875"/>
                <a:gd name="T11" fmla="*/ 231415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5" h="644">
                  <a:moveTo>
                    <a:pt x="0" y="643"/>
                  </a:moveTo>
                  <a:lnTo>
                    <a:pt x="0" y="643"/>
                  </a:lnTo>
                  <a:cubicBezTo>
                    <a:pt x="0" y="643"/>
                    <a:pt x="58" y="347"/>
                    <a:pt x="324" y="236"/>
                  </a:cubicBezTo>
                  <a:cubicBezTo>
                    <a:pt x="589" y="122"/>
                    <a:pt x="874" y="0"/>
                    <a:pt x="874" y="0"/>
                  </a:cubicBezTo>
                  <a:cubicBezTo>
                    <a:pt x="617" y="383"/>
                    <a:pt x="617" y="383"/>
                    <a:pt x="617" y="383"/>
                  </a:cubicBezTo>
                  <a:lnTo>
                    <a:pt x="0" y="643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21878" tIns="60939" rIns="121878" bIns="60939" anchor="ctr"/>
            <a:lstStyle/>
            <a:p>
              <a:endParaRPr lang="en-US" sz="900" dirty="0">
                <a:latin typeface="微软雅黑" pitchFamily="34" charset="-122"/>
              </a:endParaRPr>
            </a:p>
          </p:txBody>
        </p:sp>
        <p:sp>
          <p:nvSpPr>
            <p:cNvPr id="20" name="Freeform 23"/>
            <p:cNvSpPr>
              <a:spLocks noChangeArrowheads="1"/>
            </p:cNvSpPr>
            <p:nvPr/>
          </p:nvSpPr>
          <p:spPr bwMode="auto">
            <a:xfrm>
              <a:off x="14597357" y="4218063"/>
              <a:ext cx="1006418" cy="401719"/>
            </a:xfrm>
            <a:custGeom>
              <a:avLst/>
              <a:gdLst>
                <a:gd name="G0" fmla="+- 263 0 0"/>
                <a:gd name="G1" fmla="+- 263 0 0"/>
                <a:gd name="G2" fmla="+- 263 0 0"/>
                <a:gd name="G3" fmla="+- 1 0 0"/>
                <a:gd name="G4" fmla="*/ 1 35987 45568"/>
                <a:gd name="G5" fmla="*/ 1 35987 55552"/>
                <a:gd name="G6" fmla="*/ G5 1 180"/>
                <a:gd name="G7" fmla="*/ G4 1 G6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263 0 0"/>
                <a:gd name="T0" fmla="*/ 0 w 1071"/>
                <a:gd name="T1" fmla="*/ 94844 h 427"/>
                <a:gd name="T2" fmla="*/ 0 w 1071"/>
                <a:gd name="T3" fmla="*/ 94844 h 427"/>
                <a:gd name="T4" fmla="*/ 187298 w 1071"/>
                <a:gd name="T5" fmla="*/ 113236 h 427"/>
                <a:gd name="T6" fmla="*/ 385402 w 1071"/>
                <a:gd name="T7" fmla="*/ 28489 h 427"/>
                <a:gd name="T8" fmla="*/ 223317 w 1071"/>
                <a:gd name="T9" fmla="*/ 0 h 427"/>
                <a:gd name="T10" fmla="*/ 0 w 1071"/>
                <a:gd name="T11" fmla="*/ 94844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1" h="427">
                  <a:moveTo>
                    <a:pt x="0" y="263"/>
                  </a:moveTo>
                  <a:lnTo>
                    <a:pt x="0" y="263"/>
                  </a:lnTo>
                  <a:cubicBezTo>
                    <a:pt x="0" y="263"/>
                    <a:pt x="254" y="426"/>
                    <a:pt x="520" y="314"/>
                  </a:cubicBezTo>
                  <a:cubicBezTo>
                    <a:pt x="786" y="200"/>
                    <a:pt x="1070" y="79"/>
                    <a:pt x="1070" y="79"/>
                  </a:cubicBezTo>
                  <a:cubicBezTo>
                    <a:pt x="620" y="0"/>
                    <a:pt x="620" y="0"/>
                    <a:pt x="620" y="0"/>
                  </a:cubicBezTo>
                  <a:lnTo>
                    <a:pt x="0" y="26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21878" tIns="60939" rIns="121878" bIns="60939" anchor="ctr"/>
            <a:lstStyle/>
            <a:p>
              <a:endParaRPr lang="en-US" sz="900" dirty="0">
                <a:latin typeface="微软雅黑" pitchFamily="34" charset="-122"/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818724" y="5065038"/>
            <a:ext cx="2523566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本年新收政府信息公开申请数量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30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件，上年结转政府信息公开申请数量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件</a:t>
            </a:r>
            <a:endParaRPr lang="zh-CN" altLang="en-US" sz="2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566665" y="4854218"/>
            <a:ext cx="2523566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保护第三方合法权益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2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件，属于三类内部事务信息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1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件</a:t>
            </a:r>
            <a:endParaRPr lang="zh-CN" altLang="en-US" sz="2800" dirty="0">
              <a:latin typeface="微软雅黑" pitchFamily="34" charset="-122"/>
              <a:ea typeface="微软雅黑" pitchFamily="34" charset="-122"/>
              <a:cs typeface="微软雅黑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244756" y="5065038"/>
            <a:ext cx="2523566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同意公开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10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件</a:t>
            </a:r>
            <a:endParaRPr lang="zh-CN" altLang="en-US" sz="2400" dirty="0">
              <a:latin typeface="微软雅黑" pitchFamily="34" charset="-122"/>
              <a:ea typeface="微软雅黑" pitchFamily="34" charset="-122"/>
              <a:cs typeface="微软雅黑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957773" y="5065038"/>
            <a:ext cx="252356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不属于本行政机关公开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20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件，没有现成信息需要另行制作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2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cs typeface="微软雅黑" pitchFamily="34" charset="-122"/>
              </a:rPr>
              <a:t>件</a:t>
            </a:r>
            <a:endParaRPr lang="zh-CN" altLang="en-US" sz="2400" dirty="0">
              <a:latin typeface="微软雅黑" pitchFamily="34" charset="-122"/>
              <a:ea typeface="微软雅黑" pitchFamily="34" charset="-122"/>
              <a:cs typeface="微软雅黑" pitchFamily="34" charset="-122"/>
            </a:endParaRPr>
          </a:p>
        </p:txBody>
      </p:sp>
      <p:grpSp>
        <p:nvGrpSpPr>
          <p:cNvPr id="30" name="Group 20"/>
          <p:cNvGrpSpPr>
            <a:grpSpLocks noChangeAspect="1"/>
          </p:cNvGrpSpPr>
          <p:nvPr/>
        </p:nvGrpSpPr>
        <p:grpSpPr>
          <a:xfrm>
            <a:off x="4577523" y="3989397"/>
            <a:ext cx="432000" cy="299221"/>
            <a:chOff x="7416800" y="1122363"/>
            <a:chExt cx="366713" cy="254000"/>
          </a:xfrm>
          <a:solidFill>
            <a:schemeClr val="bg1"/>
          </a:solidFill>
        </p:grpSpPr>
        <p:sp>
          <p:nvSpPr>
            <p:cNvPr id="31" name="Freeform 48"/>
            <p:cNvSpPr>
              <a:spLocks noEditPoints="1"/>
            </p:cNvSpPr>
            <p:nvPr/>
          </p:nvSpPr>
          <p:spPr bwMode="auto">
            <a:xfrm>
              <a:off x="7416800" y="1122363"/>
              <a:ext cx="260350" cy="254000"/>
            </a:xfrm>
            <a:custGeom>
              <a:avLst/>
              <a:gdLst>
                <a:gd name="T0" fmla="*/ 86 w 99"/>
                <a:gd name="T1" fmla="*/ 59 h 97"/>
                <a:gd name="T2" fmla="*/ 99 w 99"/>
                <a:gd name="T3" fmla="*/ 53 h 97"/>
                <a:gd name="T4" fmla="*/ 99 w 99"/>
                <a:gd name="T5" fmla="*/ 42 h 97"/>
                <a:gd name="T6" fmla="*/ 86 w 99"/>
                <a:gd name="T7" fmla="*/ 37 h 97"/>
                <a:gd name="T8" fmla="*/ 83 w 99"/>
                <a:gd name="T9" fmla="*/ 31 h 97"/>
                <a:gd name="T10" fmla="*/ 89 w 99"/>
                <a:gd name="T11" fmla="*/ 17 h 97"/>
                <a:gd name="T12" fmla="*/ 81 w 99"/>
                <a:gd name="T13" fmla="*/ 10 h 97"/>
                <a:gd name="T14" fmla="*/ 67 w 99"/>
                <a:gd name="T15" fmla="*/ 15 h 97"/>
                <a:gd name="T16" fmla="*/ 61 w 99"/>
                <a:gd name="T17" fmla="*/ 13 h 97"/>
                <a:gd name="T18" fmla="*/ 55 w 99"/>
                <a:gd name="T19" fmla="*/ 0 h 97"/>
                <a:gd name="T20" fmla="*/ 44 w 99"/>
                <a:gd name="T21" fmla="*/ 0 h 97"/>
                <a:gd name="T22" fmla="*/ 39 w 99"/>
                <a:gd name="T23" fmla="*/ 13 h 97"/>
                <a:gd name="T24" fmla="*/ 32 w 99"/>
                <a:gd name="T25" fmla="*/ 15 h 97"/>
                <a:gd name="T26" fmla="*/ 19 w 99"/>
                <a:gd name="T27" fmla="*/ 10 h 97"/>
                <a:gd name="T28" fmla="*/ 11 w 99"/>
                <a:gd name="T29" fmla="*/ 18 h 97"/>
                <a:gd name="T30" fmla="*/ 16 w 99"/>
                <a:gd name="T31" fmla="*/ 31 h 97"/>
                <a:gd name="T32" fmla="*/ 14 w 99"/>
                <a:gd name="T33" fmla="*/ 37 h 97"/>
                <a:gd name="T34" fmla="*/ 0 w 99"/>
                <a:gd name="T35" fmla="*/ 43 h 97"/>
                <a:gd name="T36" fmla="*/ 0 w 99"/>
                <a:gd name="T37" fmla="*/ 54 h 97"/>
                <a:gd name="T38" fmla="*/ 14 w 99"/>
                <a:gd name="T39" fmla="*/ 59 h 97"/>
                <a:gd name="T40" fmla="*/ 16 w 99"/>
                <a:gd name="T41" fmla="*/ 65 h 97"/>
                <a:gd name="T42" fmla="*/ 11 w 99"/>
                <a:gd name="T43" fmla="*/ 79 h 97"/>
                <a:gd name="T44" fmla="*/ 19 w 99"/>
                <a:gd name="T45" fmla="*/ 86 h 97"/>
                <a:gd name="T46" fmla="*/ 33 w 99"/>
                <a:gd name="T47" fmla="*/ 81 h 97"/>
                <a:gd name="T48" fmla="*/ 39 w 99"/>
                <a:gd name="T49" fmla="*/ 83 h 97"/>
                <a:gd name="T50" fmla="*/ 45 w 99"/>
                <a:gd name="T51" fmla="*/ 97 h 97"/>
                <a:gd name="T52" fmla="*/ 56 w 99"/>
                <a:gd name="T53" fmla="*/ 97 h 97"/>
                <a:gd name="T54" fmla="*/ 61 w 99"/>
                <a:gd name="T55" fmla="*/ 83 h 97"/>
                <a:gd name="T56" fmla="*/ 67 w 99"/>
                <a:gd name="T57" fmla="*/ 81 h 97"/>
                <a:gd name="T58" fmla="*/ 81 w 99"/>
                <a:gd name="T59" fmla="*/ 86 h 97"/>
                <a:gd name="T60" fmla="*/ 89 w 99"/>
                <a:gd name="T61" fmla="*/ 78 h 97"/>
                <a:gd name="T62" fmla="*/ 83 w 99"/>
                <a:gd name="T63" fmla="*/ 65 h 97"/>
                <a:gd name="T64" fmla="*/ 86 w 99"/>
                <a:gd name="T65" fmla="*/ 59 h 97"/>
                <a:gd name="T66" fmla="*/ 50 w 99"/>
                <a:gd name="T67" fmla="*/ 64 h 97"/>
                <a:gd name="T68" fmla="*/ 34 w 99"/>
                <a:gd name="T69" fmla="*/ 48 h 97"/>
                <a:gd name="T70" fmla="*/ 50 w 99"/>
                <a:gd name="T71" fmla="*/ 33 h 97"/>
                <a:gd name="T72" fmla="*/ 66 w 99"/>
                <a:gd name="T73" fmla="*/ 48 h 97"/>
                <a:gd name="T74" fmla="*/ 50 w 99"/>
                <a:gd name="T75" fmla="*/ 64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9" h="97">
                  <a:moveTo>
                    <a:pt x="86" y="59"/>
                  </a:moveTo>
                  <a:cubicBezTo>
                    <a:pt x="86" y="59"/>
                    <a:pt x="99" y="54"/>
                    <a:pt x="99" y="53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2"/>
                    <a:pt x="86" y="37"/>
                    <a:pt x="86" y="37"/>
                  </a:cubicBezTo>
                  <a:cubicBezTo>
                    <a:pt x="83" y="31"/>
                    <a:pt x="83" y="31"/>
                    <a:pt x="83" y="31"/>
                  </a:cubicBezTo>
                  <a:cubicBezTo>
                    <a:pt x="83" y="31"/>
                    <a:pt x="89" y="18"/>
                    <a:pt x="89" y="17"/>
                  </a:cubicBezTo>
                  <a:cubicBezTo>
                    <a:pt x="81" y="10"/>
                    <a:pt x="81" y="10"/>
                    <a:pt x="81" y="10"/>
                  </a:cubicBezTo>
                  <a:cubicBezTo>
                    <a:pt x="80" y="9"/>
                    <a:pt x="67" y="15"/>
                    <a:pt x="67" y="15"/>
                  </a:cubicBezTo>
                  <a:cubicBezTo>
                    <a:pt x="61" y="13"/>
                    <a:pt x="61" y="13"/>
                    <a:pt x="61" y="13"/>
                  </a:cubicBezTo>
                  <a:cubicBezTo>
                    <a:pt x="61" y="13"/>
                    <a:pt x="56" y="0"/>
                    <a:pt x="55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3" y="0"/>
                    <a:pt x="39" y="13"/>
                    <a:pt x="39" y="13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5"/>
                    <a:pt x="19" y="10"/>
                    <a:pt x="19" y="10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0" y="18"/>
                    <a:pt x="16" y="31"/>
                    <a:pt x="16" y="31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37"/>
                    <a:pt x="0" y="42"/>
                    <a:pt x="0" y="4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14" y="59"/>
                    <a:pt x="14" y="59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5"/>
                    <a:pt x="11" y="78"/>
                    <a:pt x="11" y="79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7"/>
                    <a:pt x="33" y="81"/>
                    <a:pt x="33" y="81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9" y="83"/>
                    <a:pt x="44" y="97"/>
                    <a:pt x="45" y="97"/>
                  </a:cubicBezTo>
                  <a:cubicBezTo>
                    <a:pt x="56" y="97"/>
                    <a:pt x="56" y="97"/>
                    <a:pt x="56" y="97"/>
                  </a:cubicBezTo>
                  <a:cubicBezTo>
                    <a:pt x="56" y="97"/>
                    <a:pt x="61" y="83"/>
                    <a:pt x="61" y="83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81"/>
                    <a:pt x="81" y="86"/>
                    <a:pt x="81" y="86"/>
                  </a:cubicBezTo>
                  <a:cubicBezTo>
                    <a:pt x="89" y="78"/>
                    <a:pt x="89" y="78"/>
                    <a:pt x="89" y="78"/>
                  </a:cubicBezTo>
                  <a:cubicBezTo>
                    <a:pt x="89" y="78"/>
                    <a:pt x="83" y="65"/>
                    <a:pt x="83" y="65"/>
                  </a:cubicBezTo>
                  <a:lnTo>
                    <a:pt x="86" y="59"/>
                  </a:lnTo>
                  <a:close/>
                  <a:moveTo>
                    <a:pt x="50" y="64"/>
                  </a:moveTo>
                  <a:cubicBezTo>
                    <a:pt x="41" y="64"/>
                    <a:pt x="34" y="57"/>
                    <a:pt x="34" y="48"/>
                  </a:cubicBezTo>
                  <a:cubicBezTo>
                    <a:pt x="34" y="39"/>
                    <a:pt x="41" y="33"/>
                    <a:pt x="50" y="33"/>
                  </a:cubicBezTo>
                  <a:cubicBezTo>
                    <a:pt x="59" y="33"/>
                    <a:pt x="66" y="39"/>
                    <a:pt x="66" y="48"/>
                  </a:cubicBezTo>
                  <a:cubicBezTo>
                    <a:pt x="66" y="57"/>
                    <a:pt x="59" y="64"/>
                    <a:pt x="50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  <p:sp>
          <p:nvSpPr>
            <p:cNvPr id="32" name="Freeform 49"/>
            <p:cNvSpPr>
              <a:spLocks noEditPoints="1"/>
            </p:cNvSpPr>
            <p:nvPr/>
          </p:nvSpPr>
          <p:spPr bwMode="auto">
            <a:xfrm>
              <a:off x="7661275" y="1247775"/>
              <a:ext cx="122238" cy="123825"/>
            </a:xfrm>
            <a:custGeom>
              <a:avLst/>
              <a:gdLst>
                <a:gd name="T0" fmla="*/ 41 w 47"/>
                <a:gd name="T1" fmla="*/ 22 h 47"/>
                <a:gd name="T2" fmla="*/ 41 w 47"/>
                <a:gd name="T3" fmla="*/ 19 h 47"/>
                <a:gd name="T4" fmla="*/ 45 w 47"/>
                <a:gd name="T5" fmla="*/ 13 h 47"/>
                <a:gd name="T6" fmla="*/ 42 w 47"/>
                <a:gd name="T7" fmla="*/ 9 h 47"/>
                <a:gd name="T8" fmla="*/ 35 w 47"/>
                <a:gd name="T9" fmla="*/ 10 h 47"/>
                <a:gd name="T10" fmla="*/ 33 w 47"/>
                <a:gd name="T11" fmla="*/ 8 h 47"/>
                <a:gd name="T12" fmla="*/ 32 w 47"/>
                <a:gd name="T13" fmla="*/ 1 h 47"/>
                <a:gd name="T14" fmla="*/ 27 w 47"/>
                <a:gd name="T15" fmla="*/ 0 h 47"/>
                <a:gd name="T16" fmla="*/ 22 w 47"/>
                <a:gd name="T17" fmla="*/ 6 h 47"/>
                <a:gd name="T18" fmla="*/ 19 w 47"/>
                <a:gd name="T19" fmla="*/ 6 h 47"/>
                <a:gd name="T20" fmla="*/ 14 w 47"/>
                <a:gd name="T21" fmla="*/ 2 h 47"/>
                <a:gd name="T22" fmla="*/ 9 w 47"/>
                <a:gd name="T23" fmla="*/ 5 h 47"/>
                <a:gd name="T24" fmla="*/ 10 w 47"/>
                <a:gd name="T25" fmla="*/ 12 h 47"/>
                <a:gd name="T26" fmla="*/ 9 w 47"/>
                <a:gd name="T27" fmla="*/ 14 h 47"/>
                <a:gd name="T28" fmla="*/ 2 w 47"/>
                <a:gd name="T29" fmla="*/ 16 h 47"/>
                <a:gd name="T30" fmla="*/ 0 w 47"/>
                <a:gd name="T31" fmla="*/ 21 h 47"/>
                <a:gd name="T32" fmla="*/ 6 w 47"/>
                <a:gd name="T33" fmla="*/ 25 h 47"/>
                <a:gd name="T34" fmla="*/ 6 w 47"/>
                <a:gd name="T35" fmla="*/ 28 h 47"/>
                <a:gd name="T36" fmla="*/ 2 w 47"/>
                <a:gd name="T37" fmla="*/ 34 h 47"/>
                <a:gd name="T38" fmla="*/ 5 w 47"/>
                <a:gd name="T39" fmla="*/ 38 h 47"/>
                <a:gd name="T40" fmla="*/ 12 w 47"/>
                <a:gd name="T41" fmla="*/ 37 h 47"/>
                <a:gd name="T42" fmla="*/ 14 w 47"/>
                <a:gd name="T43" fmla="*/ 39 h 47"/>
                <a:gd name="T44" fmla="*/ 16 w 47"/>
                <a:gd name="T45" fmla="*/ 46 h 47"/>
                <a:gd name="T46" fmla="*/ 20 w 47"/>
                <a:gd name="T47" fmla="*/ 47 h 47"/>
                <a:gd name="T48" fmla="*/ 25 w 47"/>
                <a:gd name="T49" fmla="*/ 42 h 47"/>
                <a:gd name="T50" fmla="*/ 28 w 47"/>
                <a:gd name="T51" fmla="*/ 41 h 47"/>
                <a:gd name="T52" fmla="*/ 33 w 47"/>
                <a:gd name="T53" fmla="*/ 45 h 47"/>
                <a:gd name="T54" fmla="*/ 38 w 47"/>
                <a:gd name="T55" fmla="*/ 42 h 47"/>
                <a:gd name="T56" fmla="*/ 37 w 47"/>
                <a:gd name="T57" fmla="*/ 35 h 47"/>
                <a:gd name="T58" fmla="*/ 39 w 47"/>
                <a:gd name="T59" fmla="*/ 33 h 47"/>
                <a:gd name="T60" fmla="*/ 45 w 47"/>
                <a:gd name="T61" fmla="*/ 32 h 47"/>
                <a:gd name="T62" fmla="*/ 47 w 47"/>
                <a:gd name="T63" fmla="*/ 27 h 47"/>
                <a:gd name="T64" fmla="*/ 41 w 47"/>
                <a:gd name="T65" fmla="*/ 22 h 47"/>
                <a:gd name="T66" fmla="*/ 31 w 47"/>
                <a:gd name="T67" fmla="*/ 25 h 47"/>
                <a:gd name="T68" fmla="*/ 22 w 47"/>
                <a:gd name="T69" fmla="*/ 31 h 47"/>
                <a:gd name="T70" fmla="*/ 16 w 47"/>
                <a:gd name="T71" fmla="*/ 22 h 47"/>
                <a:gd name="T72" fmla="*/ 25 w 47"/>
                <a:gd name="T73" fmla="*/ 16 h 47"/>
                <a:gd name="T74" fmla="*/ 31 w 47"/>
                <a:gd name="T7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7">
                  <a:moveTo>
                    <a:pt x="41" y="22"/>
                  </a:move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5" y="14"/>
                    <a:pt x="45" y="13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9"/>
                    <a:pt x="35" y="10"/>
                    <a:pt x="35" y="10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8"/>
                    <a:pt x="32" y="1"/>
                    <a:pt x="32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2" y="6"/>
                    <a:pt x="22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4" y="2"/>
                    <a:pt x="14" y="2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10" y="12"/>
                    <a:pt x="10" y="12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2" y="15"/>
                    <a:pt x="2" y="1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6" y="25"/>
                    <a:pt x="6" y="25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2" y="34"/>
                    <a:pt x="2" y="34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9"/>
                    <a:pt x="12" y="37"/>
                    <a:pt x="12" y="37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5" y="46"/>
                    <a:pt x="16" y="46"/>
                  </a:cubicBezTo>
                  <a:cubicBezTo>
                    <a:pt x="20" y="47"/>
                    <a:pt x="20" y="47"/>
                    <a:pt x="20" y="47"/>
                  </a:cubicBezTo>
                  <a:cubicBezTo>
                    <a:pt x="21" y="47"/>
                    <a:pt x="25" y="42"/>
                    <a:pt x="25" y="42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33" y="45"/>
                    <a:pt x="33" y="45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7" y="35"/>
                    <a:pt x="37" y="35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9" y="33"/>
                    <a:pt x="45" y="32"/>
                    <a:pt x="45" y="32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7" y="26"/>
                    <a:pt x="41" y="22"/>
                    <a:pt x="41" y="22"/>
                  </a:cubicBezTo>
                  <a:close/>
                  <a:moveTo>
                    <a:pt x="31" y="25"/>
                  </a:moveTo>
                  <a:cubicBezTo>
                    <a:pt x="30" y="29"/>
                    <a:pt x="26" y="32"/>
                    <a:pt x="22" y="31"/>
                  </a:cubicBezTo>
                  <a:cubicBezTo>
                    <a:pt x="18" y="30"/>
                    <a:pt x="15" y="26"/>
                    <a:pt x="16" y="22"/>
                  </a:cubicBezTo>
                  <a:cubicBezTo>
                    <a:pt x="17" y="18"/>
                    <a:pt x="21" y="15"/>
                    <a:pt x="25" y="16"/>
                  </a:cubicBezTo>
                  <a:cubicBezTo>
                    <a:pt x="29" y="17"/>
                    <a:pt x="32" y="21"/>
                    <a:pt x="31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j-ea"/>
                <a:ea typeface="+mj-ea"/>
              </a:endParaRPr>
            </a:p>
          </p:txBody>
        </p:sp>
      </p:grpSp>
      <p:sp>
        <p:nvSpPr>
          <p:cNvPr id="33" name="Freeform 35"/>
          <p:cNvSpPr>
            <a:spLocks noChangeAspect="1"/>
          </p:cNvSpPr>
          <p:nvPr/>
        </p:nvSpPr>
        <p:spPr bwMode="auto">
          <a:xfrm>
            <a:off x="1900507" y="3960425"/>
            <a:ext cx="360000" cy="357165"/>
          </a:xfrm>
          <a:custGeom>
            <a:avLst/>
            <a:gdLst>
              <a:gd name="T0" fmla="*/ 597 w 1245"/>
              <a:gd name="T1" fmla="*/ 1 h 1242"/>
              <a:gd name="T2" fmla="*/ 876 w 1245"/>
              <a:gd name="T3" fmla="*/ 315 h 1242"/>
              <a:gd name="T4" fmla="*/ 1006 w 1245"/>
              <a:gd name="T5" fmla="*/ 323 h 1242"/>
              <a:gd name="T6" fmla="*/ 1219 w 1245"/>
              <a:gd name="T7" fmla="*/ 438 h 1242"/>
              <a:gd name="T8" fmla="*/ 991 w 1245"/>
              <a:gd name="T9" fmla="*/ 755 h 1242"/>
              <a:gd name="T10" fmla="*/ 965 w 1245"/>
              <a:gd name="T11" fmla="*/ 1153 h 1242"/>
              <a:gd name="T12" fmla="*/ 630 w 1245"/>
              <a:gd name="T13" fmla="*/ 1026 h 1242"/>
              <a:gd name="T14" fmla="*/ 254 w 1245"/>
              <a:gd name="T15" fmla="*/ 1141 h 1242"/>
              <a:gd name="T16" fmla="*/ 254 w 1245"/>
              <a:gd name="T17" fmla="*/ 744 h 1242"/>
              <a:gd name="T18" fmla="*/ 24 w 1245"/>
              <a:gd name="T19" fmla="*/ 485 h 1242"/>
              <a:gd name="T20" fmla="*/ 229 w 1245"/>
              <a:gd name="T21" fmla="*/ 323 h 1242"/>
              <a:gd name="T22" fmla="*/ 394 w 1245"/>
              <a:gd name="T23" fmla="*/ 303 h 1242"/>
              <a:gd name="T24" fmla="*/ 548 w 1245"/>
              <a:gd name="T25" fmla="*/ 21 h 1242"/>
              <a:gd name="T26" fmla="*/ 597 w 1245"/>
              <a:gd name="T27" fmla="*/ 1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5" h="1242">
                <a:moveTo>
                  <a:pt x="597" y="1"/>
                </a:moveTo>
                <a:cubicBezTo>
                  <a:pt x="814" y="0"/>
                  <a:pt x="729" y="256"/>
                  <a:pt x="876" y="315"/>
                </a:cubicBezTo>
                <a:cubicBezTo>
                  <a:pt x="912" y="329"/>
                  <a:pt x="962" y="316"/>
                  <a:pt x="1006" y="323"/>
                </a:cubicBezTo>
                <a:cubicBezTo>
                  <a:pt x="1102" y="338"/>
                  <a:pt x="1204" y="343"/>
                  <a:pt x="1219" y="438"/>
                </a:cubicBezTo>
                <a:cubicBezTo>
                  <a:pt x="1245" y="597"/>
                  <a:pt x="1018" y="652"/>
                  <a:pt x="991" y="755"/>
                </a:cubicBezTo>
                <a:cubicBezTo>
                  <a:pt x="963" y="867"/>
                  <a:pt x="1142" y="1099"/>
                  <a:pt x="965" y="1153"/>
                </a:cubicBezTo>
                <a:cubicBezTo>
                  <a:pt x="814" y="1199"/>
                  <a:pt x="740" y="1044"/>
                  <a:pt x="630" y="1026"/>
                </a:cubicBezTo>
                <a:cubicBezTo>
                  <a:pt x="505" y="1005"/>
                  <a:pt x="422" y="1242"/>
                  <a:pt x="254" y="1141"/>
                </a:cubicBezTo>
                <a:cubicBezTo>
                  <a:pt x="119" y="1059"/>
                  <a:pt x="293" y="869"/>
                  <a:pt x="254" y="744"/>
                </a:cubicBezTo>
                <a:cubicBezTo>
                  <a:pt x="223" y="645"/>
                  <a:pt x="48" y="620"/>
                  <a:pt x="24" y="485"/>
                </a:cubicBezTo>
                <a:cubicBezTo>
                  <a:pt x="0" y="352"/>
                  <a:pt x="132" y="339"/>
                  <a:pt x="229" y="323"/>
                </a:cubicBezTo>
                <a:cubicBezTo>
                  <a:pt x="290" y="314"/>
                  <a:pt x="356" y="333"/>
                  <a:pt x="394" y="303"/>
                </a:cubicBezTo>
                <a:cubicBezTo>
                  <a:pt x="473" y="239"/>
                  <a:pt x="465" y="83"/>
                  <a:pt x="548" y="21"/>
                </a:cubicBezTo>
                <a:cubicBezTo>
                  <a:pt x="564" y="14"/>
                  <a:pt x="581" y="8"/>
                  <a:pt x="597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Freeform 175"/>
          <p:cNvSpPr>
            <a:spLocks noChangeAspect="1" noEditPoints="1"/>
          </p:cNvSpPr>
          <p:nvPr/>
        </p:nvSpPr>
        <p:spPr bwMode="auto">
          <a:xfrm>
            <a:off x="10093536" y="3944927"/>
            <a:ext cx="252041" cy="410730"/>
          </a:xfrm>
          <a:custGeom>
            <a:avLst/>
            <a:gdLst>
              <a:gd name="T0" fmla="*/ 183 w 800"/>
              <a:gd name="T1" fmla="*/ 187 h 1294"/>
              <a:gd name="T2" fmla="*/ 131 w 800"/>
              <a:gd name="T3" fmla="*/ 209 h 1294"/>
              <a:gd name="T4" fmla="*/ 109 w 800"/>
              <a:gd name="T5" fmla="*/ 1111 h 1294"/>
              <a:gd name="T6" fmla="*/ 183 w 800"/>
              <a:gd name="T7" fmla="*/ 1186 h 1294"/>
              <a:gd name="T8" fmla="*/ 670 w 800"/>
              <a:gd name="T9" fmla="*/ 1164 h 1294"/>
              <a:gd name="T10" fmla="*/ 692 w 800"/>
              <a:gd name="T11" fmla="*/ 261 h 1294"/>
              <a:gd name="T12" fmla="*/ 618 w 800"/>
              <a:gd name="T13" fmla="*/ 187 h 1294"/>
              <a:gd name="T14" fmla="*/ 178 w 800"/>
              <a:gd name="T15" fmla="*/ 1100 h 1294"/>
              <a:gd name="T16" fmla="*/ 613 w 800"/>
              <a:gd name="T17" fmla="*/ 1011 h 1294"/>
              <a:gd name="T18" fmla="*/ 178 w 800"/>
              <a:gd name="T19" fmla="*/ 887 h 1294"/>
              <a:gd name="T20" fmla="*/ 613 w 800"/>
              <a:gd name="T21" fmla="*/ 977 h 1294"/>
              <a:gd name="T22" fmla="*/ 178 w 800"/>
              <a:gd name="T23" fmla="*/ 887 h 1294"/>
              <a:gd name="T24" fmla="*/ 178 w 800"/>
              <a:gd name="T25" fmla="*/ 847 h 1294"/>
              <a:gd name="T26" fmla="*/ 613 w 800"/>
              <a:gd name="T27" fmla="*/ 758 h 1294"/>
              <a:gd name="T28" fmla="*/ 178 w 800"/>
              <a:gd name="T29" fmla="*/ 634 h 1294"/>
              <a:gd name="T30" fmla="*/ 613 w 800"/>
              <a:gd name="T31" fmla="*/ 724 h 1294"/>
              <a:gd name="T32" fmla="*/ 178 w 800"/>
              <a:gd name="T33" fmla="*/ 634 h 1294"/>
              <a:gd name="T34" fmla="*/ 178 w 800"/>
              <a:gd name="T35" fmla="*/ 604 h 1294"/>
              <a:gd name="T36" fmla="*/ 613 w 800"/>
              <a:gd name="T37" fmla="*/ 514 h 1294"/>
              <a:gd name="T38" fmla="*/ 255 w 800"/>
              <a:gd name="T39" fmla="*/ 319 h 1294"/>
              <a:gd name="T40" fmla="*/ 363 w 800"/>
              <a:gd name="T41" fmla="*/ 381 h 1294"/>
              <a:gd name="T42" fmla="*/ 425 w 800"/>
              <a:gd name="T43" fmla="*/ 489 h 1294"/>
              <a:gd name="T44" fmla="*/ 534 w 800"/>
              <a:gd name="T45" fmla="*/ 381 h 1294"/>
              <a:gd name="T46" fmla="*/ 425 w 800"/>
              <a:gd name="T47" fmla="*/ 319 h 1294"/>
              <a:gd name="T48" fmla="*/ 363 w 800"/>
              <a:gd name="T49" fmla="*/ 210 h 1294"/>
              <a:gd name="T50" fmla="*/ 255 w 800"/>
              <a:gd name="T51" fmla="*/ 319 h 1294"/>
              <a:gd name="T52" fmla="*/ 251 w 800"/>
              <a:gd name="T53" fmla="*/ 78 h 1294"/>
              <a:gd name="T54" fmla="*/ 543 w 800"/>
              <a:gd name="T55" fmla="*/ 0 h 1294"/>
              <a:gd name="T56" fmla="*/ 618 w 800"/>
              <a:gd name="T57" fmla="*/ 78 h 1294"/>
              <a:gd name="T58" fmla="*/ 800 w 800"/>
              <a:gd name="T59" fmla="*/ 261 h 1294"/>
              <a:gd name="T60" fmla="*/ 747 w 800"/>
              <a:gd name="T61" fmla="*/ 1240 h 1294"/>
              <a:gd name="T62" fmla="*/ 618 w 800"/>
              <a:gd name="T63" fmla="*/ 1294 h 1294"/>
              <a:gd name="T64" fmla="*/ 54 w 800"/>
              <a:gd name="T65" fmla="*/ 1240 h 1294"/>
              <a:gd name="T66" fmla="*/ 0 w 800"/>
              <a:gd name="T67" fmla="*/ 261 h 1294"/>
              <a:gd name="T68" fmla="*/ 54 w 800"/>
              <a:gd name="T69" fmla="*/ 132 h 1294"/>
              <a:gd name="T70" fmla="*/ 183 w 800"/>
              <a:gd name="T71" fmla="*/ 78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00" h="1294">
                <a:moveTo>
                  <a:pt x="618" y="187"/>
                </a:moveTo>
                <a:lnTo>
                  <a:pt x="183" y="187"/>
                </a:lnTo>
                <a:cubicBezTo>
                  <a:pt x="163" y="187"/>
                  <a:pt x="144" y="195"/>
                  <a:pt x="131" y="208"/>
                </a:cubicBezTo>
                <a:lnTo>
                  <a:pt x="131" y="209"/>
                </a:lnTo>
                <a:cubicBezTo>
                  <a:pt x="117" y="222"/>
                  <a:pt x="109" y="241"/>
                  <a:pt x="109" y="261"/>
                </a:cubicBezTo>
                <a:lnTo>
                  <a:pt x="109" y="1111"/>
                </a:lnTo>
                <a:cubicBezTo>
                  <a:pt x="109" y="1132"/>
                  <a:pt x="117" y="1150"/>
                  <a:pt x="131" y="1164"/>
                </a:cubicBezTo>
                <a:cubicBezTo>
                  <a:pt x="144" y="1177"/>
                  <a:pt x="163" y="1186"/>
                  <a:pt x="183" y="1186"/>
                </a:cubicBezTo>
                <a:lnTo>
                  <a:pt x="618" y="1186"/>
                </a:lnTo>
                <a:cubicBezTo>
                  <a:pt x="638" y="1186"/>
                  <a:pt x="657" y="1177"/>
                  <a:pt x="670" y="1164"/>
                </a:cubicBezTo>
                <a:cubicBezTo>
                  <a:pt x="684" y="1150"/>
                  <a:pt x="692" y="1132"/>
                  <a:pt x="692" y="1111"/>
                </a:cubicBezTo>
                <a:lnTo>
                  <a:pt x="692" y="261"/>
                </a:lnTo>
                <a:cubicBezTo>
                  <a:pt x="692" y="241"/>
                  <a:pt x="684" y="222"/>
                  <a:pt x="670" y="209"/>
                </a:cubicBezTo>
                <a:cubicBezTo>
                  <a:pt x="657" y="195"/>
                  <a:pt x="638" y="187"/>
                  <a:pt x="618" y="187"/>
                </a:cubicBezTo>
                <a:close/>
                <a:moveTo>
                  <a:pt x="178" y="1011"/>
                </a:moveTo>
                <a:lnTo>
                  <a:pt x="178" y="1100"/>
                </a:lnTo>
                <a:lnTo>
                  <a:pt x="613" y="1100"/>
                </a:lnTo>
                <a:lnTo>
                  <a:pt x="613" y="1011"/>
                </a:lnTo>
                <a:lnTo>
                  <a:pt x="178" y="1011"/>
                </a:lnTo>
                <a:close/>
                <a:moveTo>
                  <a:pt x="178" y="887"/>
                </a:moveTo>
                <a:lnTo>
                  <a:pt x="178" y="977"/>
                </a:lnTo>
                <a:lnTo>
                  <a:pt x="613" y="977"/>
                </a:lnTo>
                <a:lnTo>
                  <a:pt x="613" y="887"/>
                </a:lnTo>
                <a:lnTo>
                  <a:pt x="178" y="887"/>
                </a:lnTo>
                <a:close/>
                <a:moveTo>
                  <a:pt x="178" y="758"/>
                </a:moveTo>
                <a:lnTo>
                  <a:pt x="178" y="847"/>
                </a:lnTo>
                <a:lnTo>
                  <a:pt x="613" y="847"/>
                </a:lnTo>
                <a:lnTo>
                  <a:pt x="613" y="758"/>
                </a:lnTo>
                <a:lnTo>
                  <a:pt x="178" y="758"/>
                </a:lnTo>
                <a:close/>
                <a:moveTo>
                  <a:pt x="178" y="634"/>
                </a:moveTo>
                <a:lnTo>
                  <a:pt x="178" y="724"/>
                </a:lnTo>
                <a:lnTo>
                  <a:pt x="613" y="724"/>
                </a:lnTo>
                <a:lnTo>
                  <a:pt x="613" y="634"/>
                </a:lnTo>
                <a:lnTo>
                  <a:pt x="178" y="634"/>
                </a:lnTo>
                <a:close/>
                <a:moveTo>
                  <a:pt x="178" y="514"/>
                </a:moveTo>
                <a:lnTo>
                  <a:pt x="178" y="604"/>
                </a:lnTo>
                <a:lnTo>
                  <a:pt x="613" y="604"/>
                </a:lnTo>
                <a:lnTo>
                  <a:pt x="613" y="514"/>
                </a:lnTo>
                <a:lnTo>
                  <a:pt x="178" y="514"/>
                </a:lnTo>
                <a:close/>
                <a:moveTo>
                  <a:pt x="255" y="319"/>
                </a:moveTo>
                <a:lnTo>
                  <a:pt x="255" y="381"/>
                </a:lnTo>
                <a:lnTo>
                  <a:pt x="363" y="381"/>
                </a:lnTo>
                <a:lnTo>
                  <a:pt x="363" y="489"/>
                </a:lnTo>
                <a:lnTo>
                  <a:pt x="425" y="489"/>
                </a:lnTo>
                <a:lnTo>
                  <a:pt x="425" y="381"/>
                </a:lnTo>
                <a:lnTo>
                  <a:pt x="534" y="381"/>
                </a:lnTo>
                <a:lnTo>
                  <a:pt x="534" y="319"/>
                </a:lnTo>
                <a:lnTo>
                  <a:pt x="425" y="319"/>
                </a:lnTo>
                <a:lnTo>
                  <a:pt x="425" y="210"/>
                </a:lnTo>
                <a:lnTo>
                  <a:pt x="363" y="210"/>
                </a:lnTo>
                <a:lnTo>
                  <a:pt x="363" y="319"/>
                </a:lnTo>
                <a:lnTo>
                  <a:pt x="255" y="319"/>
                </a:lnTo>
                <a:close/>
                <a:moveTo>
                  <a:pt x="183" y="78"/>
                </a:moveTo>
                <a:lnTo>
                  <a:pt x="251" y="78"/>
                </a:lnTo>
                <a:lnTo>
                  <a:pt x="251" y="0"/>
                </a:lnTo>
                <a:lnTo>
                  <a:pt x="543" y="0"/>
                </a:lnTo>
                <a:lnTo>
                  <a:pt x="543" y="78"/>
                </a:lnTo>
                <a:lnTo>
                  <a:pt x="618" y="78"/>
                </a:lnTo>
                <a:cubicBezTo>
                  <a:pt x="668" y="78"/>
                  <a:pt x="714" y="99"/>
                  <a:pt x="747" y="132"/>
                </a:cubicBezTo>
                <a:cubicBezTo>
                  <a:pt x="780" y="165"/>
                  <a:pt x="800" y="211"/>
                  <a:pt x="800" y="261"/>
                </a:cubicBezTo>
                <a:lnTo>
                  <a:pt x="800" y="1111"/>
                </a:lnTo>
                <a:cubicBezTo>
                  <a:pt x="800" y="1161"/>
                  <a:pt x="780" y="1207"/>
                  <a:pt x="747" y="1240"/>
                </a:cubicBezTo>
                <a:lnTo>
                  <a:pt x="746" y="1240"/>
                </a:lnTo>
                <a:cubicBezTo>
                  <a:pt x="713" y="1273"/>
                  <a:pt x="668" y="1294"/>
                  <a:pt x="618" y="1294"/>
                </a:cubicBezTo>
                <a:lnTo>
                  <a:pt x="183" y="1294"/>
                </a:lnTo>
                <a:cubicBezTo>
                  <a:pt x="133" y="1294"/>
                  <a:pt x="87" y="1273"/>
                  <a:pt x="54" y="1240"/>
                </a:cubicBezTo>
                <a:cubicBezTo>
                  <a:pt x="21" y="1207"/>
                  <a:pt x="0" y="1161"/>
                  <a:pt x="0" y="1111"/>
                </a:cubicBezTo>
                <a:lnTo>
                  <a:pt x="0" y="261"/>
                </a:lnTo>
                <a:cubicBezTo>
                  <a:pt x="0" y="211"/>
                  <a:pt x="21" y="165"/>
                  <a:pt x="54" y="132"/>
                </a:cubicBezTo>
                <a:lnTo>
                  <a:pt x="54" y="132"/>
                </a:lnTo>
                <a:lnTo>
                  <a:pt x="54" y="132"/>
                </a:lnTo>
                <a:cubicBezTo>
                  <a:pt x="88" y="99"/>
                  <a:pt x="133" y="78"/>
                  <a:pt x="183" y="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Freeform 97"/>
          <p:cNvSpPr>
            <a:spLocks noChangeAspect="1" noEditPoints="1"/>
          </p:cNvSpPr>
          <p:nvPr/>
        </p:nvSpPr>
        <p:spPr bwMode="auto">
          <a:xfrm>
            <a:off x="7326539" y="3957532"/>
            <a:ext cx="360000" cy="362951"/>
          </a:xfrm>
          <a:custGeom>
            <a:avLst/>
            <a:gdLst>
              <a:gd name="T0" fmla="*/ 931 w 1200"/>
              <a:gd name="T1" fmla="*/ 1047 h 1200"/>
              <a:gd name="T2" fmla="*/ 681 w 1200"/>
              <a:gd name="T3" fmla="*/ 615 h 1200"/>
              <a:gd name="T4" fmla="*/ 1068 w 1200"/>
              <a:gd name="T5" fmla="*/ 299 h 1200"/>
              <a:gd name="T6" fmla="*/ 1156 w 1200"/>
              <a:gd name="T7" fmla="*/ 600 h 1200"/>
              <a:gd name="T8" fmla="*/ 931 w 1200"/>
              <a:gd name="T9" fmla="*/ 1047 h 1200"/>
              <a:gd name="T10" fmla="*/ 1029 w 1200"/>
              <a:gd name="T11" fmla="*/ 181 h 1200"/>
              <a:gd name="T12" fmla="*/ 618 w 1200"/>
              <a:gd name="T13" fmla="*/ 513 h 1200"/>
              <a:gd name="T14" fmla="*/ 618 w 1200"/>
              <a:gd name="T15" fmla="*/ 555 h 1200"/>
              <a:gd name="T16" fmla="*/ 1049 w 1200"/>
              <a:gd name="T17" fmla="*/ 203 h 1200"/>
              <a:gd name="T18" fmla="*/ 1029 w 1200"/>
              <a:gd name="T19" fmla="*/ 181 h 1200"/>
              <a:gd name="T20" fmla="*/ 985 w 1200"/>
              <a:gd name="T21" fmla="*/ 139 h 1200"/>
              <a:gd name="T22" fmla="*/ 618 w 1200"/>
              <a:gd name="T23" fmla="*/ 436 h 1200"/>
              <a:gd name="T24" fmla="*/ 618 w 1200"/>
              <a:gd name="T25" fmla="*/ 480 h 1200"/>
              <a:gd name="T26" fmla="*/ 1011 w 1200"/>
              <a:gd name="T27" fmla="*/ 163 h 1200"/>
              <a:gd name="T28" fmla="*/ 985 w 1200"/>
              <a:gd name="T29" fmla="*/ 139 h 1200"/>
              <a:gd name="T30" fmla="*/ 935 w 1200"/>
              <a:gd name="T31" fmla="*/ 102 h 1200"/>
              <a:gd name="T32" fmla="*/ 618 w 1200"/>
              <a:gd name="T33" fmla="*/ 358 h 1200"/>
              <a:gd name="T34" fmla="*/ 618 w 1200"/>
              <a:gd name="T35" fmla="*/ 402 h 1200"/>
              <a:gd name="T36" fmla="*/ 964 w 1200"/>
              <a:gd name="T37" fmla="*/ 123 h 1200"/>
              <a:gd name="T38" fmla="*/ 935 w 1200"/>
              <a:gd name="T39" fmla="*/ 102 h 1200"/>
              <a:gd name="T40" fmla="*/ 880 w 1200"/>
              <a:gd name="T41" fmla="*/ 69 h 1200"/>
              <a:gd name="T42" fmla="*/ 618 w 1200"/>
              <a:gd name="T43" fmla="*/ 281 h 1200"/>
              <a:gd name="T44" fmla="*/ 618 w 1200"/>
              <a:gd name="T45" fmla="*/ 325 h 1200"/>
              <a:gd name="T46" fmla="*/ 912 w 1200"/>
              <a:gd name="T47" fmla="*/ 87 h 1200"/>
              <a:gd name="T48" fmla="*/ 880 w 1200"/>
              <a:gd name="T49" fmla="*/ 69 h 1200"/>
              <a:gd name="T50" fmla="*/ 819 w 1200"/>
              <a:gd name="T51" fmla="*/ 41 h 1200"/>
              <a:gd name="T52" fmla="*/ 618 w 1200"/>
              <a:gd name="T53" fmla="*/ 203 h 1200"/>
              <a:gd name="T54" fmla="*/ 618 w 1200"/>
              <a:gd name="T55" fmla="*/ 247 h 1200"/>
              <a:gd name="T56" fmla="*/ 854 w 1200"/>
              <a:gd name="T57" fmla="*/ 56 h 1200"/>
              <a:gd name="T58" fmla="*/ 819 w 1200"/>
              <a:gd name="T59" fmla="*/ 41 h 1200"/>
              <a:gd name="T60" fmla="*/ 750 w 1200"/>
              <a:gd name="T61" fmla="*/ 19 h 1200"/>
              <a:gd name="T62" fmla="*/ 618 w 1200"/>
              <a:gd name="T63" fmla="*/ 126 h 1200"/>
              <a:gd name="T64" fmla="*/ 618 w 1200"/>
              <a:gd name="T65" fmla="*/ 170 h 1200"/>
              <a:gd name="T66" fmla="*/ 790 w 1200"/>
              <a:gd name="T67" fmla="*/ 31 h 1200"/>
              <a:gd name="T68" fmla="*/ 750 w 1200"/>
              <a:gd name="T69" fmla="*/ 19 h 1200"/>
              <a:gd name="T70" fmla="*/ 672 w 1200"/>
              <a:gd name="T71" fmla="*/ 4 h 1200"/>
              <a:gd name="T72" fmla="*/ 618 w 1200"/>
              <a:gd name="T73" fmla="*/ 48 h 1200"/>
              <a:gd name="T74" fmla="*/ 618 w 1200"/>
              <a:gd name="T75" fmla="*/ 92 h 1200"/>
              <a:gd name="T76" fmla="*/ 718 w 1200"/>
              <a:gd name="T77" fmla="*/ 12 h 1200"/>
              <a:gd name="T78" fmla="*/ 672 w 1200"/>
              <a:gd name="T79" fmla="*/ 4 h 1200"/>
              <a:gd name="T80" fmla="*/ 618 w 1200"/>
              <a:gd name="T81" fmla="*/ 0 h 1200"/>
              <a:gd name="T82" fmla="*/ 618 w 1200"/>
              <a:gd name="T83" fmla="*/ 15 h 1200"/>
              <a:gd name="T84" fmla="*/ 635 w 1200"/>
              <a:gd name="T85" fmla="*/ 1 h 1200"/>
              <a:gd name="T86" fmla="*/ 618 w 1200"/>
              <a:gd name="T87" fmla="*/ 0 h 1200"/>
              <a:gd name="T88" fmla="*/ 577 w 1200"/>
              <a:gd name="T89" fmla="*/ 608 h 1200"/>
              <a:gd name="T90" fmla="*/ 576 w 1200"/>
              <a:gd name="T91" fmla="*/ 605 h 1200"/>
              <a:gd name="T92" fmla="*/ 575 w 1200"/>
              <a:gd name="T93" fmla="*/ 600 h 1200"/>
              <a:gd name="T94" fmla="*/ 575 w 1200"/>
              <a:gd name="T95" fmla="*/ 0 h 1200"/>
              <a:gd name="T96" fmla="*/ 0 w 1200"/>
              <a:gd name="T97" fmla="*/ 600 h 1200"/>
              <a:gd name="T98" fmla="*/ 600 w 1200"/>
              <a:gd name="T99" fmla="*/ 1200 h 1200"/>
              <a:gd name="T100" fmla="*/ 879 w 1200"/>
              <a:gd name="T101" fmla="*/ 1131 h 1200"/>
              <a:gd name="T102" fmla="*/ 578 w 1200"/>
              <a:gd name="T103" fmla="*/ 610 h 1200"/>
              <a:gd name="T104" fmla="*/ 577 w 1200"/>
              <a:gd name="T105" fmla="*/ 608 h 1200"/>
              <a:gd name="T106" fmla="*/ 1077 w 1200"/>
              <a:gd name="T107" fmla="*/ 236 h 1200"/>
              <a:gd name="T108" fmla="*/ 624 w 1200"/>
              <a:gd name="T109" fmla="*/ 605 h 1200"/>
              <a:gd name="T110" fmla="*/ 916 w 1200"/>
              <a:gd name="T111" fmla="*/ 1109 h 1200"/>
              <a:gd name="T112" fmla="*/ 1200 w 1200"/>
              <a:gd name="T113" fmla="*/ 600 h 1200"/>
              <a:gd name="T114" fmla="*/ 1077 w 1200"/>
              <a:gd name="T115" fmla="*/ 236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200" h="1200">
                <a:moveTo>
                  <a:pt x="931" y="1047"/>
                </a:moveTo>
                <a:lnTo>
                  <a:pt x="681" y="615"/>
                </a:lnTo>
                <a:lnTo>
                  <a:pt x="1068" y="299"/>
                </a:lnTo>
                <a:cubicBezTo>
                  <a:pt x="1126" y="389"/>
                  <a:pt x="1156" y="492"/>
                  <a:pt x="1156" y="600"/>
                </a:cubicBezTo>
                <a:cubicBezTo>
                  <a:pt x="1156" y="778"/>
                  <a:pt x="1072" y="942"/>
                  <a:pt x="931" y="1047"/>
                </a:cubicBezTo>
                <a:close/>
                <a:moveTo>
                  <a:pt x="1029" y="181"/>
                </a:moveTo>
                <a:lnTo>
                  <a:pt x="618" y="513"/>
                </a:lnTo>
                <a:lnTo>
                  <a:pt x="618" y="555"/>
                </a:lnTo>
                <a:lnTo>
                  <a:pt x="1049" y="203"/>
                </a:lnTo>
                <a:lnTo>
                  <a:pt x="1029" y="181"/>
                </a:lnTo>
                <a:close/>
                <a:moveTo>
                  <a:pt x="985" y="139"/>
                </a:moveTo>
                <a:lnTo>
                  <a:pt x="618" y="436"/>
                </a:lnTo>
                <a:lnTo>
                  <a:pt x="618" y="480"/>
                </a:lnTo>
                <a:lnTo>
                  <a:pt x="1011" y="163"/>
                </a:lnTo>
                <a:lnTo>
                  <a:pt x="985" y="139"/>
                </a:lnTo>
                <a:close/>
                <a:moveTo>
                  <a:pt x="935" y="102"/>
                </a:moveTo>
                <a:lnTo>
                  <a:pt x="618" y="358"/>
                </a:lnTo>
                <a:lnTo>
                  <a:pt x="618" y="402"/>
                </a:lnTo>
                <a:lnTo>
                  <a:pt x="964" y="123"/>
                </a:lnTo>
                <a:lnTo>
                  <a:pt x="935" y="102"/>
                </a:lnTo>
                <a:close/>
                <a:moveTo>
                  <a:pt x="880" y="69"/>
                </a:moveTo>
                <a:lnTo>
                  <a:pt x="618" y="281"/>
                </a:lnTo>
                <a:lnTo>
                  <a:pt x="618" y="325"/>
                </a:lnTo>
                <a:lnTo>
                  <a:pt x="912" y="87"/>
                </a:lnTo>
                <a:cubicBezTo>
                  <a:pt x="901" y="81"/>
                  <a:pt x="891" y="75"/>
                  <a:pt x="880" y="69"/>
                </a:cubicBezTo>
                <a:close/>
                <a:moveTo>
                  <a:pt x="819" y="41"/>
                </a:moveTo>
                <a:lnTo>
                  <a:pt x="618" y="203"/>
                </a:lnTo>
                <a:lnTo>
                  <a:pt x="618" y="247"/>
                </a:lnTo>
                <a:lnTo>
                  <a:pt x="854" y="56"/>
                </a:lnTo>
                <a:cubicBezTo>
                  <a:pt x="843" y="51"/>
                  <a:pt x="831" y="46"/>
                  <a:pt x="819" y="41"/>
                </a:cubicBezTo>
                <a:close/>
                <a:moveTo>
                  <a:pt x="750" y="19"/>
                </a:moveTo>
                <a:lnTo>
                  <a:pt x="618" y="126"/>
                </a:lnTo>
                <a:lnTo>
                  <a:pt x="618" y="170"/>
                </a:lnTo>
                <a:lnTo>
                  <a:pt x="790" y="31"/>
                </a:lnTo>
                <a:cubicBezTo>
                  <a:pt x="777" y="26"/>
                  <a:pt x="764" y="22"/>
                  <a:pt x="750" y="19"/>
                </a:cubicBezTo>
                <a:close/>
                <a:moveTo>
                  <a:pt x="672" y="4"/>
                </a:moveTo>
                <a:lnTo>
                  <a:pt x="618" y="48"/>
                </a:lnTo>
                <a:lnTo>
                  <a:pt x="618" y="92"/>
                </a:lnTo>
                <a:lnTo>
                  <a:pt x="718" y="12"/>
                </a:lnTo>
                <a:cubicBezTo>
                  <a:pt x="703" y="9"/>
                  <a:pt x="688" y="6"/>
                  <a:pt x="672" y="4"/>
                </a:cubicBezTo>
                <a:close/>
                <a:moveTo>
                  <a:pt x="618" y="0"/>
                </a:moveTo>
                <a:lnTo>
                  <a:pt x="618" y="15"/>
                </a:lnTo>
                <a:lnTo>
                  <a:pt x="635" y="1"/>
                </a:lnTo>
                <a:lnTo>
                  <a:pt x="618" y="0"/>
                </a:lnTo>
                <a:close/>
                <a:moveTo>
                  <a:pt x="577" y="608"/>
                </a:moveTo>
                <a:lnTo>
                  <a:pt x="576" y="605"/>
                </a:lnTo>
                <a:lnTo>
                  <a:pt x="575" y="600"/>
                </a:lnTo>
                <a:lnTo>
                  <a:pt x="575" y="0"/>
                </a:lnTo>
                <a:cubicBezTo>
                  <a:pt x="255" y="13"/>
                  <a:pt x="0" y="277"/>
                  <a:pt x="0" y="600"/>
                </a:cubicBezTo>
                <a:cubicBezTo>
                  <a:pt x="0" y="931"/>
                  <a:pt x="268" y="1200"/>
                  <a:pt x="600" y="1200"/>
                </a:cubicBezTo>
                <a:cubicBezTo>
                  <a:pt x="701" y="1200"/>
                  <a:pt x="796" y="1175"/>
                  <a:pt x="879" y="1131"/>
                </a:cubicBezTo>
                <a:lnTo>
                  <a:pt x="578" y="610"/>
                </a:lnTo>
                <a:lnTo>
                  <a:pt x="577" y="608"/>
                </a:lnTo>
                <a:close/>
                <a:moveTo>
                  <a:pt x="1077" y="236"/>
                </a:moveTo>
                <a:lnTo>
                  <a:pt x="624" y="605"/>
                </a:lnTo>
                <a:lnTo>
                  <a:pt x="916" y="1109"/>
                </a:lnTo>
                <a:cubicBezTo>
                  <a:pt x="1086" y="1003"/>
                  <a:pt x="1200" y="815"/>
                  <a:pt x="1200" y="600"/>
                </a:cubicBezTo>
                <a:cubicBezTo>
                  <a:pt x="1200" y="463"/>
                  <a:pt x="1154" y="337"/>
                  <a:pt x="1077" y="2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52956 -4.44444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9" dur="250" fill="hold"/>
                                        <p:tgtEl>
                                          <p:spTgt spid="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8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8" dur="250" fill="hold"/>
                                        <p:tgtEl>
                                          <p:spTgt spid="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0" dur="250" fill="hold"/>
                                        <p:tgtEl>
                                          <p:spTgt spid="9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7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9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mph" presetSubtype="0" decel="10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46" dur="250" fill="hold"/>
                                        <p:tgtEl>
                                          <p:spTgt spid="1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decel="100000" fill="hold" grpId="2" nodeType="withEffect">
                                  <p:stCondLst>
                                    <p:cond delay="1200"/>
                                  </p:stCondLst>
                                  <p:childTnLst>
                                    <p:animScale>
                                      <p:cBhvr>
                                        <p:cTn id="48" dur="250" fill="hold"/>
                                        <p:tgtEl>
                                          <p:spTgt spid="11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85185E-6 L 0.23815 -0.18958 " pathEditMode="relative" rAng="0" ptsTypes="AA">
                                      <p:cBhvr>
                                        <p:cTn id="56" dur="1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01" y="-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925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75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8150"/>
                            </p:stCondLst>
                            <p:childTnLst>
                              <p:par>
                                <p:cTn id="1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22" grpId="0"/>
      <p:bldP spid="24" grpId="0"/>
      <p:bldP spid="26" grpId="0"/>
      <p:bldP spid="28" grpId="0"/>
      <p:bldP spid="33" grpId="0" animBg="1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第一PPT，www.1ppt.com">
  <a:themeElements>
    <a:clrScheme name="自定义 1">
      <a:dk1>
        <a:srgbClr val="262626"/>
      </a:dk1>
      <a:lt1>
        <a:sysClr val="window" lastClr="FFFFFF"/>
      </a:lt1>
      <a:dk2>
        <a:srgbClr val="003366"/>
      </a:dk2>
      <a:lt2>
        <a:srgbClr val="FFFFFF"/>
      </a:lt2>
      <a:accent1>
        <a:srgbClr val="003366"/>
      </a:accent1>
      <a:accent2>
        <a:srgbClr val="24699C"/>
      </a:accent2>
      <a:accent3>
        <a:srgbClr val="003366"/>
      </a:accent3>
      <a:accent4>
        <a:srgbClr val="24699C"/>
      </a:accent4>
      <a:accent5>
        <a:srgbClr val="003366"/>
      </a:accent5>
      <a:accent6>
        <a:srgbClr val="808080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1156</Words>
  <Application>Kingsoft Office WPP</Application>
  <PresentationFormat>自定义</PresentationFormat>
  <Paragraphs>90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微立体</dc:title>
  <dc:creator>第一PPT</dc:creator>
  <cp:keywords>www.1ppt.com</cp:keywords>
  <dc:description>www.1ppt.com</dc:description>
  <cp:lastModifiedBy>wuqiulei</cp:lastModifiedBy>
  <cp:revision>109</cp:revision>
  <dcterms:created xsi:type="dcterms:W3CDTF">2016-07-09T01:44:00Z</dcterms:created>
  <dcterms:modified xsi:type="dcterms:W3CDTF">2021-01-28T07:20:48Z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2052-10.1.0.5842</vt:lpwstr>
  </property>
</Properties>
</file>